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3668"/>
    <a:srgbClr val="02548A"/>
    <a:srgbClr val="9ABBD1"/>
    <a:srgbClr val="3EB049"/>
    <a:srgbClr val="0077B8"/>
    <a:srgbClr val="48773E"/>
    <a:srgbClr val="CF8D2A"/>
    <a:srgbClr val="FAAB46"/>
    <a:srgbClr val="E11484"/>
    <a:srgbClr val="F36D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0528C1-B065-45FF-95A6-4E72FC196E69}" v="58" dt="2021-12-06T11:02:01.1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ADC36-A3E5-4688-AB4D-36D427E989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D7A608-823A-4B32-B99A-6941193B2D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92404-C302-4AB4-818A-2F66D4A1D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BB2A4-2C10-4A96-AE91-BDCA88834AE0}" type="datetimeFigureOut">
              <a:rPr lang="en-GB" smtClean="0"/>
              <a:t>09/12/2021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6BD5B8-46E4-4498-880E-0A461C4C8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654A26-C2FD-4333-9F19-382CA1F1A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E680E-D74C-49A8-A954-30D1FB7FF2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7301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30699-A3D1-4EF3-B740-1B6E6021E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CBB138-FE18-4C3B-A98C-784E0A9BA1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54F1FF-A8CA-4955-9039-6821928A9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BB2A4-2C10-4A96-AE91-BDCA88834AE0}" type="datetimeFigureOut">
              <a:rPr lang="en-GB" smtClean="0"/>
              <a:t>09/12/2021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D1039D-3061-4C29-8AF5-0A22905B3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B88BB9-2CAC-4D98-B44B-638051F37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E680E-D74C-49A8-A954-30D1FB7FF2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1065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4ECCCB-6B6A-40EC-8111-E5793189EA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2F20EF-25BF-47AC-AAC8-DD0C8C6340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2B37F2-7F7F-4992-8770-6F0433E6E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BB2A4-2C10-4A96-AE91-BDCA88834AE0}" type="datetimeFigureOut">
              <a:rPr lang="en-GB" smtClean="0"/>
              <a:t>09/12/2021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8A4391-20ED-4F3E-9D2F-380331DEC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AE99A9-C835-42FE-BF52-06EB6E59F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E680E-D74C-49A8-A954-30D1FB7FF2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3589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00621-001E-45D5-83B1-2B07C0433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F9751A-75DB-4F13-AA4B-7BBA5D213E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2655D2-AB3F-40C3-AEFA-951D4E67A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BB2A4-2C10-4A96-AE91-BDCA88834AE0}" type="datetimeFigureOut">
              <a:rPr lang="en-GB" smtClean="0"/>
              <a:t>09/12/2021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67BB32-1CBF-4817-B9C0-B3E14D7EF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AD7825-A54C-49E0-AD20-1175F11E4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E680E-D74C-49A8-A954-30D1FB7FF2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199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2725D-DFB8-473D-B89B-2BD4F1C81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584354-69D6-4963-8BDE-AA0A129AD7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2FC1A1-B7B0-4A27-9E53-44A006F88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BB2A4-2C10-4A96-AE91-BDCA88834AE0}" type="datetimeFigureOut">
              <a:rPr lang="en-GB" smtClean="0"/>
              <a:t>09/12/2021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3FC90B-BE84-48AA-84C4-7E4B3FD77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6A6582-F606-4F16-B9BE-18FD4030F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E680E-D74C-49A8-A954-30D1FB7FF2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823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6D7D2-0F4A-48F8-99B1-476A56671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80F3E-34A4-4399-AB57-478B78E6C7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7B4BEA-52FB-4E8B-8267-6FF27C1912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8F57CD-7F7E-4045-AFC4-DC737BC58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BB2A4-2C10-4A96-AE91-BDCA88834AE0}" type="datetimeFigureOut">
              <a:rPr lang="en-GB" smtClean="0"/>
              <a:t>09/12/2021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69E460-36C1-47C8-A972-A4608902D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4A0881-0E75-40A9-BBD6-E141251CC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E680E-D74C-49A8-A954-30D1FB7FF2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0941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B4D47-0BEE-4277-A2CA-AB5970F95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D0E4CC-9DA1-4E70-9333-CEB58D21B5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74C880-67A7-44EF-9A2D-68898A487E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5FFA4E-E2E7-4E19-A580-D8977810BF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66CDB7-E8DE-48D9-B0AA-C56F98BDDC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738626-1E77-498F-97FB-0640DDFBD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BB2A4-2C10-4A96-AE91-BDCA88834AE0}" type="datetimeFigureOut">
              <a:rPr lang="en-GB" smtClean="0"/>
              <a:t>09/12/2021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72C2EE-42F3-406E-9DAA-F4FB5A851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4D0398-5FDC-419E-8840-24A5191E4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E680E-D74C-49A8-A954-30D1FB7FF2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060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56A3A-2519-4E81-8742-87542D75C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F19103-26E2-4282-8076-5518B3AD4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BB2A4-2C10-4A96-AE91-BDCA88834AE0}" type="datetimeFigureOut">
              <a:rPr lang="en-GB" smtClean="0"/>
              <a:t>09/12/2021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DFB18F-4313-4DCD-867B-368C6C54F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4FFC4D-70E3-45D2-B85C-993CDFE40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E680E-D74C-49A8-A954-30D1FB7FF2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3938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70B577-E64F-442F-AC5E-3A7149103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BB2A4-2C10-4A96-AE91-BDCA88834AE0}" type="datetimeFigureOut">
              <a:rPr lang="en-GB" smtClean="0"/>
              <a:t>09/12/2021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567FA5-C45B-4CCA-8107-7A4A0D614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0D44A3-860D-423C-86E4-1D1E9A74A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E680E-D74C-49A8-A954-30D1FB7FF2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058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9384F-1DFF-4221-B15F-07A95BC74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96A75-BC32-46CA-A8D7-195919BF33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695C19-A7F8-4421-9C0B-67B124C1CC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81B78A-92B6-4853-B212-B314ECA07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BB2A4-2C10-4A96-AE91-BDCA88834AE0}" type="datetimeFigureOut">
              <a:rPr lang="en-GB" smtClean="0"/>
              <a:t>09/12/2021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69A21D-5886-4B22-AF90-B1E792FD3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AF3030-6109-42E5-9E59-28C15DB68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E680E-D74C-49A8-A954-30D1FB7FF2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4727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9D5C9-FE2E-4308-B704-E38D6D0C0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CE771D-2B8D-4759-A9E9-EC4255CD4B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DABE1D-95CA-42FF-9E92-6204188DB2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3C046C-6F51-47C0-A2C6-430EFAE99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BB2A4-2C10-4A96-AE91-BDCA88834AE0}" type="datetimeFigureOut">
              <a:rPr lang="en-GB" smtClean="0"/>
              <a:t>09/12/2021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3269B0-0594-4672-8DC5-F4E9E5116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AFD891-0D62-4345-A611-105E8745E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E680E-D74C-49A8-A954-30D1FB7FF2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760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73BDCB-2402-463D-A31F-3957D27C9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CAC857-38CA-4F7D-92AF-A1A8D9A71E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690318-F059-4C18-B355-D45952FA65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BB2A4-2C10-4A96-AE91-BDCA88834AE0}" type="datetimeFigureOut">
              <a:rPr lang="en-GB" smtClean="0"/>
              <a:t>09/12/2021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36A719-1AC0-4D6F-8EE3-E827830595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6BCBCA-437A-44B8-AE9B-0DDA99AB41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E680E-D74C-49A8-A954-30D1FB7FF2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3596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ustainable Development Goals (SDGs) and Disability | United Nations Enable">
            <a:extLst>
              <a:ext uri="{FF2B5EF4-FFF2-40B4-BE49-F238E27FC236}">
                <a16:creationId xmlns:a16="http://schemas.microsoft.com/office/drawing/2014/main" id="{1D5B42EF-AE4F-4AB0-B0B3-D58D684CA59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5" t="21127" r="81009" b="52991"/>
          <a:stretch/>
        </p:blipFill>
        <p:spPr bwMode="auto">
          <a:xfrm>
            <a:off x="496388" y="435428"/>
            <a:ext cx="1663338" cy="1628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C99911A-F5F8-4D85-8D24-B277261E3BEF}"/>
              </a:ext>
            </a:extLst>
          </p:cNvPr>
          <p:cNvSpPr txBox="1"/>
          <p:nvPr/>
        </p:nvSpPr>
        <p:spPr>
          <a:xfrm>
            <a:off x="2159726" y="522515"/>
            <a:ext cx="3196046" cy="1477328"/>
          </a:xfrm>
          <a:prstGeom prst="rect">
            <a:avLst/>
          </a:prstGeom>
          <a:solidFill>
            <a:srgbClr val="EB1C2C"/>
          </a:solidFill>
        </p:spPr>
        <p:txBody>
          <a:bodyPr wrap="square" rtlCol="0">
            <a:spAutoFit/>
          </a:bodyPr>
          <a:lstStyle/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Be a living wage employer and ensure all suppliers do the same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6" name="Picture 5" descr="Sustainable Development Goals (SDGs) and Disability | United Nations Enable">
            <a:extLst>
              <a:ext uri="{FF2B5EF4-FFF2-40B4-BE49-F238E27FC236}">
                <a16:creationId xmlns:a16="http://schemas.microsoft.com/office/drawing/2014/main" id="{21DE8753-7BB4-44AA-8797-A95F8B4D841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4" t="21551" r="65348" b="53030"/>
          <a:stretch/>
        </p:blipFill>
        <p:spPr bwMode="auto">
          <a:xfrm>
            <a:off x="496388" y="2174016"/>
            <a:ext cx="1663338" cy="1602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5A23F4C-5A66-4005-B34B-E969BF6FE193}"/>
              </a:ext>
            </a:extLst>
          </p:cNvPr>
          <p:cNvSpPr txBox="1"/>
          <p:nvPr/>
        </p:nvSpPr>
        <p:spPr>
          <a:xfrm>
            <a:off x="2159726" y="2236540"/>
            <a:ext cx="3196046" cy="1477328"/>
          </a:xfrm>
          <a:prstGeom prst="rect">
            <a:avLst/>
          </a:prstGeom>
          <a:solidFill>
            <a:srgbClr val="D29F29"/>
          </a:solidFill>
        </p:spPr>
        <p:txBody>
          <a:bodyPr wrap="square" rtlCol="0">
            <a:spAutoFit/>
          </a:bodyPr>
          <a:lstStyle/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Work with local school to support school breakfast clubs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8" name="Picture 7" descr="Sustainable Development Goals (SDGs) and Disability | United Nations Enable">
            <a:extLst>
              <a:ext uri="{FF2B5EF4-FFF2-40B4-BE49-F238E27FC236}">
                <a16:creationId xmlns:a16="http://schemas.microsoft.com/office/drawing/2014/main" id="{37B7FA41-E6B5-4092-9196-3A928E500B8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53" t="21543" r="49691" b="53268"/>
          <a:stretch/>
        </p:blipFill>
        <p:spPr bwMode="auto">
          <a:xfrm>
            <a:off x="496389" y="3978256"/>
            <a:ext cx="1663337" cy="1584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D7ECF43-4E75-4D6F-929B-096793E3FB2D}"/>
              </a:ext>
            </a:extLst>
          </p:cNvPr>
          <p:cNvSpPr txBox="1"/>
          <p:nvPr/>
        </p:nvSpPr>
        <p:spPr>
          <a:xfrm>
            <a:off x="2159726" y="4032072"/>
            <a:ext cx="3196046" cy="1477328"/>
          </a:xfrm>
          <a:prstGeom prst="rect">
            <a:avLst/>
          </a:prstGeom>
          <a:solidFill>
            <a:srgbClr val="279D49"/>
          </a:solidFill>
        </p:spPr>
        <p:txBody>
          <a:bodyPr wrap="square" rtlCol="0">
            <a:spAutoFit/>
          </a:bodyPr>
          <a:lstStyle/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Implement a Cycle to work scheme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10" name="Picture 9" descr="Sustainable Development Goals (SDGs) and Disability | United Nations Enable">
            <a:extLst>
              <a:ext uri="{FF2B5EF4-FFF2-40B4-BE49-F238E27FC236}">
                <a16:creationId xmlns:a16="http://schemas.microsoft.com/office/drawing/2014/main" id="{E7839C52-FC07-47BE-B105-042DCEA2978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08" t="21110" r="34398" b="52732"/>
          <a:stretch/>
        </p:blipFill>
        <p:spPr bwMode="auto">
          <a:xfrm>
            <a:off x="6196150" y="522515"/>
            <a:ext cx="1645919" cy="164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BC10778-1A73-496E-ADD1-6BF91222F62F}"/>
              </a:ext>
            </a:extLst>
          </p:cNvPr>
          <p:cNvSpPr txBox="1"/>
          <p:nvPr/>
        </p:nvSpPr>
        <p:spPr>
          <a:xfrm>
            <a:off x="7911737" y="586604"/>
            <a:ext cx="3196046" cy="1477328"/>
          </a:xfrm>
          <a:prstGeom prst="rect">
            <a:avLst/>
          </a:prstGeom>
          <a:solidFill>
            <a:srgbClr val="C21F32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Set up opportunities and training for staff to mentor school children or university students</a:t>
            </a:r>
          </a:p>
          <a:p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12" name="Picture 11" descr="Sustainable Development Goals (SDGs) and Disability | United Nations Enable">
            <a:extLst>
              <a:ext uri="{FF2B5EF4-FFF2-40B4-BE49-F238E27FC236}">
                <a16:creationId xmlns:a16="http://schemas.microsoft.com/office/drawing/2014/main" id="{C83CA045-6B5C-41B1-B235-7C01E3FF8C8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927" t="21403" r="18859" b="52854"/>
          <a:stretch/>
        </p:blipFill>
        <p:spPr bwMode="auto">
          <a:xfrm>
            <a:off x="6204856" y="2236540"/>
            <a:ext cx="1637213" cy="1619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41FE63A9-62AE-4125-8914-612F6C5549C3}"/>
              </a:ext>
            </a:extLst>
          </p:cNvPr>
          <p:cNvSpPr txBox="1"/>
          <p:nvPr/>
        </p:nvSpPr>
        <p:spPr>
          <a:xfrm>
            <a:off x="7911737" y="2299065"/>
            <a:ext cx="3196046" cy="1477328"/>
          </a:xfrm>
          <a:prstGeom prst="rect">
            <a:avLst/>
          </a:prstGeom>
          <a:solidFill>
            <a:srgbClr val="EF402B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Consider the gender pay gap in your company, if it highlights a weakness, put processes in place to shift that gap</a:t>
            </a:r>
          </a:p>
          <a:p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14" name="Picture 13" descr="Sustainable Development Goals (SDGs) and Disability | United Nations Enable">
            <a:extLst>
              <a:ext uri="{FF2B5EF4-FFF2-40B4-BE49-F238E27FC236}">
                <a16:creationId xmlns:a16="http://schemas.microsoft.com/office/drawing/2014/main" id="{B81ACAE2-A215-49B1-A4FC-F4B19A26E79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464" t="21404" r="3647" b="53407"/>
          <a:stretch/>
        </p:blipFill>
        <p:spPr bwMode="auto">
          <a:xfrm>
            <a:off x="6204856" y="4032072"/>
            <a:ext cx="1602378" cy="1584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7DBF37D4-24A7-4B5A-8495-28885E871703}"/>
              </a:ext>
            </a:extLst>
          </p:cNvPr>
          <p:cNvSpPr txBox="1"/>
          <p:nvPr/>
        </p:nvSpPr>
        <p:spPr>
          <a:xfrm>
            <a:off x="7911737" y="4085889"/>
            <a:ext cx="3196046" cy="1477328"/>
          </a:xfrm>
          <a:prstGeom prst="rect">
            <a:avLst/>
          </a:prstGeom>
          <a:solidFill>
            <a:srgbClr val="00AED9"/>
          </a:solidFill>
        </p:spPr>
        <p:txBody>
          <a:bodyPr wrap="square" rtlCol="0">
            <a:spAutoFit/>
          </a:bodyPr>
          <a:lstStyle/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Install improvements to reduce water use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299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ustainable Development Goals (SDGs) and Disability | United Nations Enable">
            <a:extLst>
              <a:ext uri="{FF2B5EF4-FFF2-40B4-BE49-F238E27FC236}">
                <a16:creationId xmlns:a16="http://schemas.microsoft.com/office/drawing/2014/main" id="{1D5B42EF-AE4F-4AB0-B0B3-D58D684CA59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9" t="46454" r="81008" b="27664"/>
          <a:stretch/>
        </p:blipFill>
        <p:spPr bwMode="auto">
          <a:xfrm>
            <a:off x="592182" y="418011"/>
            <a:ext cx="1628503" cy="1628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A6043C9-E0B9-4B83-B794-0F7A87F7A581}"/>
              </a:ext>
            </a:extLst>
          </p:cNvPr>
          <p:cNvSpPr txBox="1"/>
          <p:nvPr/>
        </p:nvSpPr>
        <p:spPr>
          <a:xfrm>
            <a:off x="2299063" y="493599"/>
            <a:ext cx="3196046" cy="1477328"/>
          </a:xfrm>
          <a:prstGeom prst="rect">
            <a:avLst/>
          </a:prstGeom>
          <a:solidFill>
            <a:srgbClr val="FEB712"/>
          </a:solidFill>
        </p:spPr>
        <p:txBody>
          <a:bodyPr wrap="square" rtlCol="0">
            <a:spAutoFit/>
          </a:bodyPr>
          <a:lstStyle/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Switch to a renewable energy tariff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5" name="Picture 4" descr="Sustainable Development Goals (SDGs) and Disability | United Nations Enable">
            <a:extLst>
              <a:ext uri="{FF2B5EF4-FFF2-40B4-BE49-F238E27FC236}">
                <a16:creationId xmlns:a16="http://schemas.microsoft.com/office/drawing/2014/main" id="{70B26B93-D1BA-4744-9C1F-4384DA86E62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77" t="46317" r="65471" b="27387"/>
          <a:stretch/>
        </p:blipFill>
        <p:spPr bwMode="auto">
          <a:xfrm>
            <a:off x="592182" y="2351314"/>
            <a:ext cx="1619795" cy="1654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E9DD504-741A-4C76-89FA-496F4E2F36C4}"/>
              </a:ext>
            </a:extLst>
          </p:cNvPr>
          <p:cNvSpPr txBox="1"/>
          <p:nvPr/>
        </p:nvSpPr>
        <p:spPr>
          <a:xfrm>
            <a:off x="2299063" y="2439964"/>
            <a:ext cx="3196046" cy="1477328"/>
          </a:xfrm>
          <a:prstGeom prst="rect">
            <a:avLst/>
          </a:prstGeom>
          <a:solidFill>
            <a:srgbClr val="8E1737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Take an employee engagement survey - ensure your staff feel valued, included and have work suitable for their circumstances</a:t>
            </a:r>
          </a:p>
          <a:p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7" name="Picture 6" descr="Sustainable Development Goals (SDGs) and Disability | United Nations Enable">
            <a:extLst>
              <a:ext uri="{FF2B5EF4-FFF2-40B4-BE49-F238E27FC236}">
                <a16:creationId xmlns:a16="http://schemas.microsoft.com/office/drawing/2014/main" id="{36922CB7-5FC9-4687-8918-1143E5F0C47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53" t="46594" r="49529" b="27525"/>
          <a:stretch/>
        </p:blipFill>
        <p:spPr bwMode="auto">
          <a:xfrm>
            <a:off x="592182" y="4386329"/>
            <a:ext cx="1680754" cy="1628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B209977-B406-42E0-914C-0C813FA69554}"/>
              </a:ext>
            </a:extLst>
          </p:cNvPr>
          <p:cNvSpPr txBox="1"/>
          <p:nvPr/>
        </p:nvSpPr>
        <p:spPr>
          <a:xfrm>
            <a:off x="2299063" y="4461916"/>
            <a:ext cx="3196046" cy="1477328"/>
          </a:xfrm>
          <a:prstGeom prst="rect">
            <a:avLst/>
          </a:prstGeom>
          <a:solidFill>
            <a:srgbClr val="F36D25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Are your outputs/waste someone else’s inputs - partner with them to create a circular use of materials</a:t>
            </a:r>
          </a:p>
          <a:p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9" name="Picture 8" descr="Sustainable Development Goals (SDGs) and Disability | United Nations Enable">
            <a:extLst>
              <a:ext uri="{FF2B5EF4-FFF2-40B4-BE49-F238E27FC236}">
                <a16:creationId xmlns:a16="http://schemas.microsoft.com/office/drawing/2014/main" id="{734FDD39-8191-4402-8D75-0199F6C9AAC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89" t="46870" r="34478" b="28079"/>
          <a:stretch/>
        </p:blipFill>
        <p:spPr bwMode="auto">
          <a:xfrm>
            <a:off x="6096000" y="444136"/>
            <a:ext cx="1628502" cy="1576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BA450A7-9986-4D27-9068-50C08F4A2A45}"/>
              </a:ext>
            </a:extLst>
          </p:cNvPr>
          <p:cNvSpPr txBox="1"/>
          <p:nvPr/>
        </p:nvSpPr>
        <p:spPr>
          <a:xfrm>
            <a:off x="7842069" y="493598"/>
            <a:ext cx="3196046" cy="1477328"/>
          </a:xfrm>
          <a:prstGeom prst="rect">
            <a:avLst/>
          </a:prstGeom>
          <a:solidFill>
            <a:srgbClr val="E11484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Measure your company against the EDI measures in the FCA's CP21/24 - Diversity and Inclusion on Company Boards and Executive Committees</a:t>
            </a:r>
          </a:p>
        </p:txBody>
      </p:sp>
      <p:pic>
        <p:nvPicPr>
          <p:cNvPr id="11" name="Picture 10" descr="Sustainable Development Goals (SDGs) and Disability | United Nations Enable">
            <a:extLst>
              <a:ext uri="{FF2B5EF4-FFF2-40B4-BE49-F238E27FC236}">
                <a16:creationId xmlns:a16="http://schemas.microsoft.com/office/drawing/2014/main" id="{CCBBF8A5-DC99-4114-8051-21264F714B1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846" t="46732" r="19021" b="28079"/>
          <a:stretch/>
        </p:blipFill>
        <p:spPr bwMode="auto">
          <a:xfrm>
            <a:off x="6095998" y="2332331"/>
            <a:ext cx="1628504" cy="1584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3041813-96F5-476E-80A5-E61FC48084A6}"/>
              </a:ext>
            </a:extLst>
          </p:cNvPr>
          <p:cNvSpPr txBox="1"/>
          <p:nvPr/>
        </p:nvSpPr>
        <p:spPr>
          <a:xfrm>
            <a:off x="7842069" y="2386147"/>
            <a:ext cx="3196046" cy="1477328"/>
          </a:xfrm>
          <a:prstGeom prst="rect">
            <a:avLst/>
          </a:prstGeom>
          <a:solidFill>
            <a:srgbClr val="FAAB46"/>
          </a:solidFill>
        </p:spPr>
        <p:txBody>
          <a:bodyPr wrap="square" rtlCol="0">
            <a:spAutoFit/>
          </a:bodyPr>
          <a:lstStyle/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Support and encourage staff to volunteer in the community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13" name="Picture 12" descr="Sustainable Development Goals (SDGs) and Disability | United Nations Enable">
            <a:extLst>
              <a:ext uri="{FF2B5EF4-FFF2-40B4-BE49-F238E27FC236}">
                <a16:creationId xmlns:a16="http://schemas.microsoft.com/office/drawing/2014/main" id="{223FCCD4-45A0-4CCB-B8B4-05262532C5D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83" t="46732" r="3161" b="27525"/>
          <a:stretch/>
        </p:blipFill>
        <p:spPr bwMode="auto">
          <a:xfrm>
            <a:off x="6095998" y="4390682"/>
            <a:ext cx="1663338" cy="1619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7FB5E664-8A43-49AE-BFB5-3F513D36678E}"/>
              </a:ext>
            </a:extLst>
          </p:cNvPr>
          <p:cNvSpPr txBox="1"/>
          <p:nvPr/>
        </p:nvSpPr>
        <p:spPr>
          <a:xfrm>
            <a:off x="7842069" y="4470625"/>
            <a:ext cx="3196046" cy="1477328"/>
          </a:xfrm>
          <a:prstGeom prst="rect">
            <a:avLst/>
          </a:prstGeom>
          <a:solidFill>
            <a:srgbClr val="CF8D2A"/>
          </a:solidFill>
        </p:spPr>
        <p:txBody>
          <a:bodyPr wrap="square" rtlCol="0">
            <a:spAutoFit/>
          </a:bodyPr>
          <a:lstStyle/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Reduce your paper usage - switch to electronic payslips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532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ustainable Development Goals (SDGs) and Disability | United Nations Enable">
            <a:extLst>
              <a:ext uri="{FF2B5EF4-FFF2-40B4-BE49-F238E27FC236}">
                <a16:creationId xmlns:a16="http://schemas.microsoft.com/office/drawing/2014/main" id="{1D5B42EF-AE4F-4AB0-B0B3-D58D684CA59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6" t="72198" r="80604" b="1643"/>
          <a:stretch/>
        </p:blipFill>
        <p:spPr bwMode="auto">
          <a:xfrm>
            <a:off x="801189" y="679268"/>
            <a:ext cx="1706880" cy="164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4373905-70A0-4392-B1A1-BDDB147DEF71}"/>
              </a:ext>
            </a:extLst>
          </p:cNvPr>
          <p:cNvSpPr txBox="1"/>
          <p:nvPr/>
        </p:nvSpPr>
        <p:spPr>
          <a:xfrm>
            <a:off x="2508069" y="763564"/>
            <a:ext cx="3196046" cy="1477328"/>
          </a:xfrm>
          <a:prstGeom prst="rect">
            <a:avLst/>
          </a:prstGeom>
          <a:solidFill>
            <a:srgbClr val="48773E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Support and promote the development and implementation of your organisation's strategy to reach net zero</a:t>
            </a:r>
          </a:p>
        </p:txBody>
      </p:sp>
      <p:pic>
        <p:nvPicPr>
          <p:cNvPr id="5" name="Picture 4" descr="Sustainable Development Goals (SDGs) and Disability | United Nations Enable">
            <a:extLst>
              <a:ext uri="{FF2B5EF4-FFF2-40B4-BE49-F238E27FC236}">
                <a16:creationId xmlns:a16="http://schemas.microsoft.com/office/drawing/2014/main" id="{712B2D78-2A17-494D-B2B6-AD2939565B8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16" t="72613" r="65552" b="1921"/>
          <a:stretch/>
        </p:blipFill>
        <p:spPr bwMode="auto">
          <a:xfrm>
            <a:off x="840377" y="2627810"/>
            <a:ext cx="1628503" cy="1602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9D9D0B3-BCB1-4DA0-853D-90BA24B8BABE}"/>
              </a:ext>
            </a:extLst>
          </p:cNvPr>
          <p:cNvSpPr txBox="1"/>
          <p:nvPr/>
        </p:nvSpPr>
        <p:spPr>
          <a:xfrm>
            <a:off x="2508069" y="2690335"/>
            <a:ext cx="3196046" cy="1477328"/>
          </a:xfrm>
          <a:prstGeom prst="rect">
            <a:avLst/>
          </a:prstGeom>
          <a:solidFill>
            <a:srgbClr val="0077B8"/>
          </a:solidFill>
        </p:spPr>
        <p:txBody>
          <a:bodyPr wrap="square" rtlCol="0">
            <a:spAutoFit/>
          </a:bodyPr>
          <a:lstStyle/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Ensure your work canteen sources sustainable (MSC) seafood</a:t>
            </a:r>
          </a:p>
          <a:p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7" name="Picture 6" descr="Sustainable Development Goals (SDGs) and Disability | United Nations Enable">
            <a:extLst>
              <a:ext uri="{FF2B5EF4-FFF2-40B4-BE49-F238E27FC236}">
                <a16:creationId xmlns:a16="http://schemas.microsoft.com/office/drawing/2014/main" id="{154E7983-828D-49B9-A6CE-B41E926D583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72" t="72475" r="49691" b="1920"/>
          <a:stretch/>
        </p:blipFill>
        <p:spPr bwMode="auto">
          <a:xfrm>
            <a:off x="801190" y="4567645"/>
            <a:ext cx="1672047" cy="1611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D7A953A-A994-4948-B1DF-C8367E511BDF}"/>
              </a:ext>
            </a:extLst>
          </p:cNvPr>
          <p:cNvSpPr txBox="1"/>
          <p:nvPr/>
        </p:nvSpPr>
        <p:spPr>
          <a:xfrm>
            <a:off x="2468880" y="4634524"/>
            <a:ext cx="3196046" cy="1477328"/>
          </a:xfrm>
          <a:prstGeom prst="rect">
            <a:avLst/>
          </a:prstGeom>
          <a:solidFill>
            <a:srgbClr val="3EB049"/>
          </a:solidFill>
        </p:spPr>
        <p:txBody>
          <a:bodyPr wrap="square" rtlCol="0">
            <a:spAutoFit/>
          </a:bodyPr>
          <a:lstStyle/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Find space to encourage wildlife with nest boxes and other habitat support</a:t>
            </a:r>
          </a:p>
          <a:p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9" name="Picture 8" descr="Sustainable Development Goals (SDGs) and Disability | United Nations Enable">
            <a:extLst>
              <a:ext uri="{FF2B5EF4-FFF2-40B4-BE49-F238E27FC236}">
                <a16:creationId xmlns:a16="http://schemas.microsoft.com/office/drawing/2014/main" id="{26575B63-3FB2-43C4-B372-AC813DA502E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62" t="72903" r="34415" b="2422"/>
          <a:stretch/>
        </p:blipFill>
        <p:spPr bwMode="auto">
          <a:xfrm>
            <a:off x="6487887" y="725940"/>
            <a:ext cx="1638300" cy="1552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67993DC-E35B-4C41-836B-CAD5BE8CB09E}"/>
              </a:ext>
            </a:extLst>
          </p:cNvPr>
          <p:cNvSpPr txBox="1"/>
          <p:nvPr/>
        </p:nvSpPr>
        <p:spPr>
          <a:xfrm>
            <a:off x="8126187" y="763564"/>
            <a:ext cx="3196046" cy="1477328"/>
          </a:xfrm>
          <a:prstGeom prst="rect">
            <a:avLst/>
          </a:prstGeom>
          <a:solidFill>
            <a:srgbClr val="02548A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Train staff in peaceful debate and dialogue techniques, to improve empathy and enable supportive feedback</a:t>
            </a:r>
          </a:p>
          <a:p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11" name="Picture 10" descr="Sustainable Development Goals (SDGs) and Disability | United Nations Enable">
            <a:extLst>
              <a:ext uri="{FF2B5EF4-FFF2-40B4-BE49-F238E27FC236}">
                <a16:creationId xmlns:a16="http://schemas.microsoft.com/office/drawing/2014/main" id="{123727DC-EEA7-4631-9CB2-297D0D7AFA3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764" t="72753" r="18861" b="1643"/>
          <a:stretch/>
        </p:blipFill>
        <p:spPr bwMode="auto">
          <a:xfrm>
            <a:off x="6471558" y="2690335"/>
            <a:ext cx="1654629" cy="1611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0ACE573-DB7A-4690-8DA4-3B1223A7625A}"/>
              </a:ext>
            </a:extLst>
          </p:cNvPr>
          <p:cNvSpPr txBox="1"/>
          <p:nvPr/>
        </p:nvSpPr>
        <p:spPr>
          <a:xfrm>
            <a:off x="8155577" y="2752861"/>
            <a:ext cx="3196046" cy="1477328"/>
          </a:xfrm>
          <a:prstGeom prst="rect">
            <a:avLst/>
          </a:prstGeom>
          <a:solidFill>
            <a:srgbClr val="183668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Use social and business networks to encourage others to support the SDGs by sharing your activities with them </a:t>
            </a:r>
          </a:p>
          <a:p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412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225</Words>
  <Application>Microsoft Office PowerPoint</Application>
  <PresentationFormat>Widescreen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 Muncaster</dc:creator>
  <cp:lastModifiedBy>Jenny Hill</cp:lastModifiedBy>
  <cp:revision>2</cp:revision>
  <dcterms:created xsi:type="dcterms:W3CDTF">2021-12-06T10:37:26Z</dcterms:created>
  <dcterms:modified xsi:type="dcterms:W3CDTF">2021-12-09T11:36:48Z</dcterms:modified>
</cp:coreProperties>
</file>