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7" r:id="rId5"/>
    <p:sldId id="285" r:id="rId6"/>
    <p:sldId id="277" r:id="rId7"/>
    <p:sldId id="288" r:id="rId8"/>
    <p:sldId id="293" r:id="rId9"/>
    <p:sldId id="278" r:id="rId10"/>
    <p:sldId id="279" r:id="rId11"/>
    <p:sldId id="292" r:id="rId12"/>
    <p:sldId id="291" r:id="rId13"/>
    <p:sldId id="280" r:id="rId14"/>
    <p:sldId id="281" r:id="rId15"/>
    <p:sldId id="282" r:id="rId16"/>
    <p:sldId id="283" r:id="rId17"/>
    <p:sldId id="284" r:id="rId18"/>
    <p:sldId id="290" r:id="rId19"/>
    <p:sldId id="289" r:id="rId20"/>
    <p:sldId id="275" r:id="rId21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FDF"/>
    <a:srgbClr val="DDC7D4"/>
    <a:srgbClr val="C6CA91"/>
    <a:srgbClr val="000000"/>
    <a:srgbClr val="E30613"/>
    <a:srgbClr val="A7C8C4"/>
    <a:srgbClr val="C6CA97"/>
    <a:srgbClr val="D0C7C4"/>
    <a:srgbClr val="FFE8B6"/>
    <a:srgbClr val="F1C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7868" autoAdjust="0"/>
  </p:normalViewPr>
  <p:slideViewPr>
    <p:cSldViewPr snapToGrid="0" snapToObjects="1">
      <p:cViewPr varScale="1">
        <p:scale>
          <a:sx n="20" d="100"/>
          <a:sy n="20" d="100"/>
        </p:scale>
        <p:origin x="1530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2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9D15-D4D2-41DC-8888-DC1F557EBEB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A4225-F542-4D1B-B2AF-A7384EBA4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9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174C4-A06B-3447-90E2-58802CFE639E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3599-DF73-1C49-B1E2-DAE95A15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9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3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0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3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2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rgbClr val="D0C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7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18217" y="1825625"/>
            <a:ext cx="5355771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836024" y="1825625"/>
            <a:ext cx="520772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7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199" y="4126841"/>
            <a:ext cx="10935789" cy="2114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14000"/>
              </a:lnSpc>
              <a:buFont typeface="Arial" panose="020B0604020202020204" pitchFamily="34" charset="0"/>
              <a:buChar char="-"/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14000"/>
              </a:lnSpc>
              <a:buFont typeface="Arial" panose="020B0604020202020204" pitchFamily="34" charset="0"/>
              <a:buChar char="-"/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14000"/>
              </a:lnSpc>
              <a:buFont typeface="Arial" panose="020B0604020202020204" pitchFamily="34" charset="0"/>
              <a:buChar char="-"/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838199" y="1840841"/>
            <a:ext cx="10935789" cy="2114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14000"/>
              </a:lnSpc>
              <a:buFont typeface="Arial" panose="020B0604020202020204" pitchFamily="34" charset="0"/>
              <a:buChar char="-"/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14000"/>
              </a:lnSpc>
              <a:buFont typeface="Arial" panose="020B0604020202020204" pitchFamily="34" charset="0"/>
              <a:buChar char="-"/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14000"/>
              </a:lnSpc>
              <a:buFont typeface="Arial" panose="020B0604020202020204" pitchFamily="34" charset="0"/>
              <a:buChar char="-"/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776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0696" y="1200724"/>
            <a:ext cx="4236209" cy="24307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0696" y="3680400"/>
            <a:ext cx="4236209" cy="1685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83" y="1654909"/>
            <a:ext cx="1701505" cy="381503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38200" y="1654908"/>
            <a:ext cx="4402184" cy="3815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">
    <p:bg>
      <p:bgPr>
        <a:solidFill>
          <a:srgbClr val="D0C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5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Pr>
        <a:solidFill>
          <a:srgbClr val="FFE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5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3">
    <p:bg>
      <p:bgPr>
        <a:solidFill>
          <a:srgbClr val="F1C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1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4">
    <p:bg>
      <p:bgPr>
        <a:solidFill>
          <a:srgbClr val="DD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5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5">
    <p:bg>
      <p:bgPr>
        <a:solidFill>
          <a:srgbClr val="B1C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8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6">
    <p:bg>
      <p:bgPr>
        <a:solidFill>
          <a:srgbClr val="A7C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2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7">
    <p:bg>
      <p:bgPr>
        <a:solidFill>
          <a:srgbClr val="C6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0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rgbClr val="FFE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52" y="914398"/>
            <a:ext cx="3646348" cy="48740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3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solidFill>
          <a:srgbClr val="F1C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solidFill>
          <a:srgbClr val="DD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solidFill>
          <a:srgbClr val="B1C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bg>
      <p:bgPr>
        <a:solidFill>
          <a:srgbClr val="A7C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7">
    <p:bg>
      <p:bgPr>
        <a:solidFill>
          <a:srgbClr val="C6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0"/>
            <a:ext cx="1523999" cy="203713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78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578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4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14000"/>
              </a:lnSpc>
              <a:buFont typeface="Arial" panose="020B0604020202020204" pitchFamily="34" charset="0"/>
              <a:buChar char="-"/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14000"/>
              </a:lnSpc>
              <a:buFont typeface="Arial" panose="020B0604020202020204" pitchFamily="34" charset="0"/>
              <a:buChar char="-"/>
              <a:defRPr sz="18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14000"/>
              </a:lnSpc>
              <a:buFont typeface="Arial" panose="020B0604020202020204" pitchFamily="34" charset="0"/>
              <a:buChar char="-"/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3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© ICAEW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60" r:id="rId4"/>
    <p:sldLayoutId id="2147483664" r:id="rId5"/>
    <p:sldLayoutId id="2147483662" r:id="rId6"/>
    <p:sldLayoutId id="2147483665" r:id="rId7"/>
    <p:sldLayoutId id="2147483649" r:id="rId8"/>
    <p:sldLayoutId id="2147483650" r:id="rId9"/>
    <p:sldLayoutId id="2147483652" r:id="rId10"/>
    <p:sldLayoutId id="2147483677" r:id="rId11"/>
    <p:sldLayoutId id="2147483666" r:id="rId12"/>
    <p:sldLayoutId id="2147483668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/>
        <a:buChar char="•"/>
        <a:defRPr sz="2400" kern="1200">
          <a:solidFill>
            <a:srgbClr val="5E5E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-"/>
        <a:defRPr sz="2000" kern="1200">
          <a:solidFill>
            <a:srgbClr val="5E5E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-"/>
        <a:defRPr sz="1800" kern="1200">
          <a:solidFill>
            <a:srgbClr val="5E5E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5E5E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gulatorysupport@icaew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gulatorySupport@icaew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Probate diversity survey 2021: what you need to know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3 February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© ICAEW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Collecting data – the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partnered with </a:t>
            </a:r>
            <a:r>
              <a:rPr lang="en-GB" dirty="0" err="1"/>
              <a:t>Riliance</a:t>
            </a:r>
            <a:r>
              <a:rPr lang="en-GB" dirty="0"/>
              <a:t> for the 2021 survey to give our firms access to their survey tool for free.</a:t>
            </a:r>
          </a:p>
          <a:p>
            <a:r>
              <a:rPr lang="en-GB" dirty="0"/>
              <a:t>Sole practitioners with no staff may wish to email </a:t>
            </a:r>
            <a:r>
              <a:rPr lang="en-GB" dirty="0">
                <a:hlinkClick r:id="rId3"/>
              </a:rPr>
              <a:t>regulatorysupport@icaew.com</a:t>
            </a:r>
            <a:r>
              <a:rPr lang="en-GB" dirty="0"/>
              <a:t> directly with their results. The ‘prefer not to say’ option is available for all questions if there are any answers you would prefer not to share.</a:t>
            </a:r>
          </a:p>
          <a:p>
            <a:r>
              <a:rPr lang="en-GB" dirty="0" err="1"/>
              <a:t>Riliance</a:t>
            </a:r>
            <a:r>
              <a:rPr lang="en-GB" dirty="0"/>
              <a:t> demonstration.</a:t>
            </a:r>
          </a:p>
          <a:p>
            <a:endParaRPr lang="en-GB" dirty="0"/>
          </a:p>
          <a:p>
            <a:endParaRPr lang="en-GB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 the aggregated results on your website by 31 May 2021. </a:t>
            </a:r>
          </a:p>
          <a:p>
            <a:r>
              <a:rPr lang="en-US" dirty="0"/>
              <a:t>Include a summary paragraph about the results.</a:t>
            </a:r>
          </a:p>
          <a:p>
            <a:r>
              <a:rPr lang="en-US" dirty="0"/>
              <a:t>No website? You must publish the data on documentation </a:t>
            </a:r>
            <a:r>
              <a:rPr lang="en-US" dirty="0" err="1"/>
              <a:t>eg</a:t>
            </a:r>
            <a:r>
              <a:rPr lang="en-US" dirty="0"/>
              <a:t>, as a paragraph in a letter of engagement or in advertising materials. </a:t>
            </a:r>
          </a:p>
          <a:p>
            <a:r>
              <a:rPr lang="en-US" dirty="0"/>
              <a:t>Could anonymity be compromised? If the data is collected from relatively small data-sets, individual staff members may be identifiable. Adapt the information you publish if required.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07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send to ICAEW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the aggregated results (we must not receive staff’s individual responses) to ICAEW by 30 April 2021. </a:t>
            </a:r>
          </a:p>
          <a:p>
            <a:r>
              <a:rPr lang="en-US" dirty="0"/>
              <a:t>Please submit the results to </a:t>
            </a:r>
            <a:r>
              <a:rPr lang="en-US" dirty="0">
                <a:solidFill>
                  <a:schemeClr val="bg2"/>
                </a:solidFill>
              </a:rPr>
              <a:t>regulatorysupport@icaew.com</a:t>
            </a:r>
          </a:p>
          <a:p>
            <a:pPr lvl="1"/>
            <a:r>
              <a:rPr lang="en-US" dirty="0"/>
              <a:t>Please include your firm number (C00xxxxx) with your submission.</a:t>
            </a:r>
          </a:p>
          <a:p>
            <a:pPr lvl="1"/>
            <a:r>
              <a:rPr lang="en-US" dirty="0"/>
              <a:t>Please ensure you download the </a:t>
            </a:r>
            <a:r>
              <a:rPr lang="en-US" dirty="0" err="1"/>
              <a:t>Riliance</a:t>
            </a:r>
            <a:r>
              <a:rPr lang="en-US" dirty="0"/>
              <a:t> report and send the results to ICAEW before the deadline. </a:t>
            </a:r>
            <a:r>
              <a:rPr lang="en-US" b="1" dirty="0" err="1"/>
              <a:t>Riliance</a:t>
            </a:r>
            <a:r>
              <a:rPr lang="en-US" b="1" dirty="0"/>
              <a:t> will not submit your data for you.</a:t>
            </a:r>
          </a:p>
          <a:p>
            <a:pPr lvl="1"/>
            <a:r>
              <a:rPr lang="en-US" dirty="0"/>
              <a:t>ICAEW will keep aggregated results for three years. 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Please note late submissions may result in a regulatory penalty </a:t>
            </a:r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4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2021 reporting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96104" y="1672658"/>
            <a:ext cx="7286297" cy="4351338"/>
          </a:xfrm>
        </p:spPr>
        <p:txBody>
          <a:bodyPr>
            <a:normAutofit/>
          </a:bodyPr>
          <a:lstStyle/>
          <a:p>
            <a:r>
              <a:rPr lang="en-US" dirty="0"/>
              <a:t>As with the previous surveys, we’ll publish an infographic one page summary report as well as a full report. You can use these to benchmark your firm against other firms to:</a:t>
            </a:r>
          </a:p>
          <a:p>
            <a:pPr lvl="1"/>
            <a:r>
              <a:rPr lang="en-US" dirty="0"/>
              <a:t>Understand the profile of your current teams and plan for future recruitment.</a:t>
            </a:r>
          </a:p>
          <a:p>
            <a:pPr lvl="1"/>
            <a:r>
              <a:rPr lang="en-US" dirty="0"/>
              <a:t>Identity opportunities: Has your firm got the right people in place to reflect current and future client profiles?</a:t>
            </a:r>
          </a:p>
          <a:p>
            <a:r>
              <a:rPr lang="en-US" dirty="0"/>
              <a:t>The reports will be available on i</a:t>
            </a:r>
            <a:r>
              <a:rPr lang="en-US" dirty="0">
                <a:solidFill>
                  <a:srgbClr val="E30613"/>
                </a:solidFill>
              </a:rPr>
              <a:t>caew.com/</a:t>
            </a:r>
            <a:r>
              <a:rPr lang="en-US" dirty="0" err="1">
                <a:solidFill>
                  <a:srgbClr val="E30613"/>
                </a:solidFill>
              </a:rPr>
              <a:t>probatediversity</a:t>
            </a:r>
            <a:r>
              <a:rPr lang="en-US" dirty="0"/>
              <a:t> and via </a:t>
            </a:r>
            <a:r>
              <a:rPr lang="en-US" i="1" dirty="0"/>
              <a:t>Probate News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838200" y="1690688"/>
            <a:ext cx="3050628" cy="4315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92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dates for your diary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682656" cy="4351338"/>
          </a:xfrm>
        </p:spPr>
        <p:txBody>
          <a:bodyPr>
            <a:normAutofit/>
          </a:bodyPr>
          <a:lstStyle/>
          <a:p>
            <a:r>
              <a:rPr lang="en-US" b="1" dirty="0"/>
              <a:t>31 March 2021</a:t>
            </a:r>
            <a:r>
              <a:rPr lang="en-US" dirty="0"/>
              <a:t> – Staff to complete the survey as close to this date as possible</a:t>
            </a:r>
          </a:p>
          <a:p>
            <a:r>
              <a:rPr lang="en-US" b="1" dirty="0"/>
              <a:t>30 April 2021</a:t>
            </a:r>
            <a:r>
              <a:rPr lang="en-US" dirty="0"/>
              <a:t> – Deadline to send your aggregated, </a:t>
            </a:r>
            <a:r>
              <a:rPr lang="en-US" dirty="0" err="1"/>
              <a:t>anonymised</a:t>
            </a:r>
            <a:r>
              <a:rPr lang="en-US" dirty="0"/>
              <a:t> results to </a:t>
            </a:r>
            <a:r>
              <a:rPr lang="en-GB" dirty="0">
                <a:solidFill>
                  <a:schemeClr val="bg2"/>
                </a:solidFill>
                <a:hlinkClick r:id="rId3"/>
              </a:rPr>
              <a:t>RegulatorySupport@icaew.com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US" b="1" dirty="0"/>
              <a:t>31 May 2021</a:t>
            </a:r>
            <a:r>
              <a:rPr lang="en-US" dirty="0"/>
              <a:t> – Deadline to publish your firm’s aggregated, </a:t>
            </a:r>
            <a:r>
              <a:rPr lang="en-US" dirty="0" err="1"/>
              <a:t>anonymised</a:t>
            </a:r>
            <a:r>
              <a:rPr lang="en-US" dirty="0"/>
              <a:t> results on your website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b="1" dirty="0"/>
              <a:t>Summer 2021 </a:t>
            </a:r>
            <a:r>
              <a:rPr lang="en-US" dirty="0"/>
              <a:t>– ICAEW will publish their 2021 diversity data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06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ICAEW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information about collecting data, previous survey results and the diversity questionnaire template are available at </a:t>
            </a:r>
            <a:r>
              <a:rPr lang="en-GB" dirty="0">
                <a:solidFill>
                  <a:srgbClr val="E30613"/>
                </a:solidFill>
              </a:rPr>
              <a:t>icaew.com/</a:t>
            </a:r>
            <a:r>
              <a:rPr lang="en-GB" dirty="0" err="1">
                <a:solidFill>
                  <a:srgbClr val="E30613"/>
                </a:solidFill>
              </a:rPr>
              <a:t>probatediversity</a:t>
            </a:r>
            <a:r>
              <a:rPr lang="en-GB" dirty="0"/>
              <a:t>. </a:t>
            </a:r>
          </a:p>
          <a:p>
            <a:r>
              <a:rPr lang="en-GB" dirty="0"/>
              <a:t>Our Technical Advisory Services team is available to help. Please call them on +44 (0)1908 248 250 or by email </a:t>
            </a:r>
            <a:r>
              <a:rPr lang="en-GB" dirty="0">
                <a:solidFill>
                  <a:srgbClr val="E30613"/>
                </a:solidFill>
              </a:rPr>
              <a:t>contactus@icaew.com</a:t>
            </a:r>
          </a:p>
        </p:txBody>
      </p:sp>
    </p:spTree>
    <p:extLst>
      <p:ext uri="{BB962C8B-B14F-4D97-AF65-F5344CB8AC3E}">
        <p14:creationId xmlns:p14="http://schemas.microsoft.com/office/powerpoint/2010/main" val="101219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 &amp;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© ICAEW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0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884558" y="6489040"/>
            <a:ext cx="1224231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© ICAEW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6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217" y="1690688"/>
            <a:ext cx="5355771" cy="441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</a:rPr>
              <a:t>Lindsey Samways, Customer Success Manager for Digital Learning &amp; Compliance, The Access Group</a:t>
            </a:r>
          </a:p>
          <a:p>
            <a:pPr marL="0" indent="0">
              <a:buNone/>
            </a:pPr>
            <a:endParaRPr lang="en-GB" sz="16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836024" y="1690688"/>
            <a:ext cx="5207726" cy="43115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Peter James, Head of Regulatory Policy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Professional Standards, ICAEW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19409"/>
          <a:stretch/>
        </p:blipFill>
        <p:spPr>
          <a:xfrm>
            <a:off x="944883" y="2494468"/>
            <a:ext cx="3579471" cy="3540464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7046A4E-F12D-4D10-9214-F6B6B2A35C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701"/>
          <a:stretch/>
        </p:blipFill>
        <p:spPr>
          <a:xfrm>
            <a:off x="6487636" y="2384473"/>
            <a:ext cx="3389494" cy="36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webinar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political backdrop</a:t>
            </a:r>
          </a:p>
          <a:p>
            <a:r>
              <a:rPr lang="en-GB" dirty="0"/>
              <a:t>Probate diversity survey – the benefits to your firm</a:t>
            </a:r>
          </a:p>
          <a:p>
            <a:r>
              <a:rPr lang="en-GB" dirty="0"/>
              <a:t>2021 diversity survey – what does your firm need to do?</a:t>
            </a:r>
          </a:p>
          <a:p>
            <a:r>
              <a:rPr lang="en-GB" dirty="0"/>
              <a:t>2021 survey – which questions have changed and why?</a:t>
            </a:r>
          </a:p>
          <a:p>
            <a:r>
              <a:rPr lang="en-GB" dirty="0"/>
              <a:t>Collecting data – the options</a:t>
            </a:r>
          </a:p>
          <a:p>
            <a:r>
              <a:rPr lang="en-GB" dirty="0"/>
              <a:t>Publishing requirements</a:t>
            </a:r>
          </a:p>
          <a:p>
            <a:r>
              <a:rPr lang="en-GB" dirty="0"/>
              <a:t>What to send to ICAEW</a:t>
            </a:r>
          </a:p>
          <a:p>
            <a:r>
              <a:rPr lang="en-GB" dirty="0"/>
              <a:t>2021 reporting </a:t>
            </a:r>
          </a:p>
          <a:p>
            <a:r>
              <a:rPr lang="en-GB" dirty="0"/>
              <a:t>Key dates for your diary</a:t>
            </a:r>
          </a:p>
          <a:p>
            <a:r>
              <a:rPr lang="en-GB" dirty="0"/>
              <a:t>Further ICAEW support</a:t>
            </a:r>
          </a:p>
          <a:p>
            <a:r>
              <a:rPr lang="en-GB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5793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84524" y="2756647"/>
            <a:ext cx="5412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Ask a question</a:t>
            </a:r>
          </a:p>
          <a:p>
            <a:r>
              <a:rPr lang="en-US" dirty="0">
                <a:solidFill>
                  <a:srgbClr val="000000"/>
                </a:solidFill>
              </a:rPr>
              <a:t>Type your question into the question box </a:t>
            </a:r>
          </a:p>
          <a:p>
            <a:r>
              <a:rPr lang="en-US" dirty="0">
                <a:solidFill>
                  <a:srgbClr val="000000"/>
                </a:solidFill>
              </a:rPr>
              <a:t>then click submit.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6800" cy="1325563"/>
          </a:xfrm>
        </p:spPr>
        <p:txBody>
          <a:bodyPr/>
          <a:lstStyle/>
          <a:p>
            <a:r>
              <a:rPr lang="en-GB" dirty="0"/>
              <a:t>Ask a question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0" y="1532269"/>
            <a:ext cx="5522149" cy="4708887"/>
            <a:chOff x="838200" y="1532269"/>
            <a:chExt cx="5522149" cy="47088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532269"/>
              <a:ext cx="5522149" cy="47088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2154621" y="1828800"/>
              <a:ext cx="3899338" cy="641131"/>
            </a:xfrm>
            <a:prstGeom prst="rect">
              <a:avLst/>
            </a:prstGeom>
            <a:solidFill>
              <a:srgbClr val="B1CFDF"/>
            </a:solidFill>
            <a:ln>
              <a:solidFill>
                <a:srgbClr val="B1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050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Backdrop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 has brought a significant change in work patterns and with it greater opportunities for accountancy practices.</a:t>
            </a:r>
          </a:p>
          <a:p>
            <a:r>
              <a:rPr lang="en-GB" dirty="0">
                <a:solidFill>
                  <a:srgbClr val="706F6F"/>
                </a:solidFill>
              </a:rPr>
              <a:t>The damage to childhood education in 2020 has highlighted the needs of children from poor backgrounds and social mobility needs in society</a:t>
            </a:r>
          </a:p>
          <a:p>
            <a:r>
              <a:rPr lang="en-GB" dirty="0">
                <a:solidFill>
                  <a:srgbClr val="706F6F"/>
                </a:solidFill>
              </a:rPr>
              <a:t>The Black Lives Matter movement has caused government and institutions to more resolutely address weak practices.</a:t>
            </a:r>
          </a:p>
          <a:p>
            <a:r>
              <a:rPr lang="en-GB" dirty="0">
                <a:solidFill>
                  <a:srgbClr val="706F6F"/>
                </a:solidFill>
              </a:rPr>
              <a:t>ICAEW strategy and vision for 2020-2030 includes the strategic theme of strengthening the profession by attracting talent and building diversity</a:t>
            </a:r>
          </a:p>
          <a:p>
            <a:endParaRPr lang="en-GB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benefits to your firm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firms accredited for probate services are required to collect, report and publish diversity data about their employees.</a:t>
            </a:r>
          </a:p>
          <a:p>
            <a:r>
              <a:rPr lang="en-US" dirty="0">
                <a:solidFill>
                  <a:srgbClr val="706F6F"/>
                </a:solidFill>
              </a:rPr>
              <a:t>There are many benefits to focusing on diversity and inclusion: </a:t>
            </a:r>
            <a:r>
              <a:rPr lang="en-GB" dirty="0">
                <a:solidFill>
                  <a:srgbClr val="706F6F"/>
                </a:solidFill>
              </a:rPr>
              <a:t>Stronger culture, better performance, deeper customer insight.</a:t>
            </a:r>
          </a:p>
          <a:p>
            <a:r>
              <a:rPr lang="en-US" dirty="0"/>
              <a:t>A competitive advantage.</a:t>
            </a:r>
          </a:p>
          <a:p>
            <a:r>
              <a:rPr lang="en-US" dirty="0"/>
              <a:t>‘The client base is changing. With the demographics of the UK rapidly changing, diversity is essential for firms wanting to attract the best people and meet clients’ needs.’ </a:t>
            </a:r>
            <a:r>
              <a:rPr lang="en-US" sz="1200" dirty="0"/>
              <a:t>The Law Society’s Benefits Diversity and inclusion in law firms: the business case</a:t>
            </a:r>
          </a:p>
          <a:p>
            <a:endParaRPr lang="en-GB" dirty="0">
              <a:solidFill>
                <a:srgbClr val="706F6F"/>
              </a:solidFill>
            </a:endParaRPr>
          </a:p>
          <a:p>
            <a:endParaRPr lang="en-GB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3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does your firm need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5789" cy="45331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staff (permanent and temporary) should ideally complete the ICAEW probate diversity questionnaire. </a:t>
            </a:r>
          </a:p>
          <a:p>
            <a:pPr lvl="1"/>
            <a:r>
              <a:rPr lang="en-US" sz="2200" dirty="0"/>
              <a:t>Not just those working with probate clients. </a:t>
            </a:r>
          </a:p>
          <a:p>
            <a:pPr lvl="1"/>
            <a:r>
              <a:rPr lang="en-US" sz="2200" dirty="0"/>
              <a:t>Optional.</a:t>
            </a:r>
          </a:p>
          <a:p>
            <a:pPr lvl="1"/>
            <a:r>
              <a:rPr lang="en-US" sz="2200" dirty="0"/>
              <a:t>Create a </a:t>
            </a:r>
            <a:r>
              <a:rPr lang="en-US" sz="2200" dirty="0" err="1"/>
              <a:t>Riliance</a:t>
            </a:r>
            <a:r>
              <a:rPr lang="en-US" sz="2200" dirty="0"/>
              <a:t> survey link and email it to your staff.</a:t>
            </a:r>
          </a:p>
          <a:p>
            <a:pPr lvl="1"/>
            <a:r>
              <a:rPr lang="en-US" sz="2200" dirty="0"/>
              <a:t>The survey questions and aggregated response template are also available in the resources section of this webinar and at </a:t>
            </a:r>
            <a:r>
              <a:rPr lang="en-US" sz="2200" dirty="0">
                <a:solidFill>
                  <a:srgbClr val="E30613"/>
                </a:solidFill>
              </a:rPr>
              <a:t>icaew.com/</a:t>
            </a:r>
            <a:r>
              <a:rPr lang="en-US" sz="2200" dirty="0" err="1">
                <a:solidFill>
                  <a:srgbClr val="E30613"/>
                </a:solidFill>
              </a:rPr>
              <a:t>probatediversity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Please share the survey link with employees who are not currently in the workplace </a:t>
            </a:r>
            <a:r>
              <a:rPr lang="en-US" sz="2200" dirty="0" err="1"/>
              <a:t>eg</a:t>
            </a:r>
            <a:r>
              <a:rPr lang="en-US" sz="2200" dirty="0"/>
              <a:t>, maternity leave / long-term sick leave (assuming they are in contact with the office and wish to be contacted).</a:t>
            </a:r>
          </a:p>
          <a:p>
            <a:r>
              <a:rPr lang="en-US" dirty="0"/>
              <a:t>Publish the aggregated results on your website by </a:t>
            </a:r>
            <a:r>
              <a:rPr lang="en-US" b="1" dirty="0"/>
              <a:t>31 May 2021</a:t>
            </a:r>
            <a:r>
              <a:rPr lang="en-US" dirty="0"/>
              <a:t>. </a:t>
            </a:r>
          </a:p>
          <a:p>
            <a:r>
              <a:rPr lang="en-US" dirty="0"/>
              <a:t>Send the aggregated results (we must not receive staff’s individual responses) to ICAEW by 30 April 2021. </a:t>
            </a:r>
          </a:p>
        </p:txBody>
      </p:sp>
    </p:spTree>
    <p:extLst>
      <p:ext uri="{BB962C8B-B14F-4D97-AF65-F5344CB8AC3E}">
        <p14:creationId xmlns:p14="http://schemas.microsoft.com/office/powerpoint/2010/main" val="390529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7264"/>
            <a:ext cx="10935789" cy="1325563"/>
          </a:xfrm>
        </p:spPr>
        <p:txBody>
          <a:bodyPr>
            <a:normAutofit/>
          </a:bodyPr>
          <a:lstStyle/>
          <a:p>
            <a:r>
              <a:rPr lang="en-GB" dirty="0"/>
              <a:t>2021: Which questions have changed and why?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6C548A-435A-47AB-92C5-DC19C2E08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15362"/>
              </p:ext>
            </p:extLst>
          </p:nvPr>
        </p:nvGraphicFramePr>
        <p:xfrm>
          <a:off x="1063256" y="1594884"/>
          <a:ext cx="9569302" cy="48358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52459">
                  <a:extLst>
                    <a:ext uri="{9D8B030D-6E8A-4147-A177-3AD203B41FA5}">
                      <a16:colId xmlns:a16="http://schemas.microsoft.com/office/drawing/2014/main" val="4015052077"/>
                    </a:ext>
                  </a:extLst>
                </a:gridCol>
                <a:gridCol w="3194084">
                  <a:extLst>
                    <a:ext uri="{9D8B030D-6E8A-4147-A177-3AD203B41FA5}">
                      <a16:colId xmlns:a16="http://schemas.microsoft.com/office/drawing/2014/main" val="3775995740"/>
                    </a:ext>
                  </a:extLst>
                </a:gridCol>
                <a:gridCol w="1858180">
                  <a:extLst>
                    <a:ext uri="{9D8B030D-6E8A-4147-A177-3AD203B41FA5}">
                      <a16:colId xmlns:a16="http://schemas.microsoft.com/office/drawing/2014/main" val="2988849731"/>
                    </a:ext>
                  </a:extLst>
                </a:gridCol>
                <a:gridCol w="3364579">
                  <a:extLst>
                    <a:ext uri="{9D8B030D-6E8A-4147-A177-3AD203B41FA5}">
                      <a16:colId xmlns:a16="http://schemas.microsoft.com/office/drawing/2014/main" val="459481491"/>
                    </a:ext>
                  </a:extLst>
                </a:gridCol>
              </a:tblGrid>
              <a:tr h="486582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</a:rPr>
                        <a:t>Question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</a:rPr>
                        <a:t>Characteristic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</a:rPr>
                        <a:t>Status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</a:rPr>
                        <a:t>Comments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2969221937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Role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Unchanged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468351632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Age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Unchanged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015272711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Gender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Changing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Modifying to align with Cilex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055137582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Disability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Changing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Adding drill down question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976963751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Ethnic Group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Unchanged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826477748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Faith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Unchanged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551747528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Sexual Orientation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Unchanged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736197793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Socio-Economic background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Changing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SMC guided approach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121129195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Social Mobility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Changing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SMC guided approach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747998886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Caring responsibilities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Unchanged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73711927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Marital status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New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At request of LSB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655818683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12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Maternity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New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At request of LSB.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171932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6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7264"/>
            <a:ext cx="10935789" cy="1325563"/>
          </a:xfrm>
        </p:spPr>
        <p:txBody>
          <a:bodyPr>
            <a:normAutofit/>
          </a:bodyPr>
          <a:lstStyle/>
          <a:p>
            <a:r>
              <a:rPr lang="en-GB" dirty="0"/>
              <a:t>2021: Which questions have changed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5789" cy="4533134"/>
          </a:xfrm>
        </p:spPr>
        <p:txBody>
          <a:bodyPr>
            <a:normAutofit/>
          </a:bodyPr>
          <a:lstStyle/>
          <a:p>
            <a:r>
              <a:rPr lang="en-US" b="1" dirty="0"/>
              <a:t>Social Mobility </a:t>
            </a:r>
            <a:r>
              <a:rPr lang="en-US" dirty="0"/>
              <a:t>– questions have been updated to reflect latest guidance from government</a:t>
            </a:r>
          </a:p>
          <a:p>
            <a:r>
              <a:rPr lang="en-US" b="1" dirty="0"/>
              <a:t>Matrimonial status </a:t>
            </a:r>
            <a:r>
              <a:rPr lang="en-US" dirty="0"/>
              <a:t>– LSB request – informs firm benefits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b="1" dirty="0"/>
              <a:t>Maternity/paternity leave </a:t>
            </a:r>
            <a:r>
              <a:rPr lang="en-US" dirty="0"/>
              <a:t>– informs working patterns and retention</a:t>
            </a:r>
          </a:p>
          <a:p>
            <a:r>
              <a:rPr lang="en-US" b="1" dirty="0"/>
              <a:t>Gender recognition </a:t>
            </a:r>
            <a:r>
              <a:rPr lang="en-US" dirty="0"/>
              <a:t>– understanding needs of trans staff</a:t>
            </a:r>
          </a:p>
          <a:p>
            <a:r>
              <a:rPr lang="en-US" b="1" dirty="0"/>
              <a:t>Disability</a:t>
            </a:r>
            <a:r>
              <a:rPr lang="en-US" dirty="0"/>
              <a:t> – drill down to understand type – informs working 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8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06F6F"/>
      </a:dk2>
      <a:lt2>
        <a:srgbClr val="E30613"/>
      </a:lt2>
      <a:accent1>
        <a:srgbClr val="C6CA91"/>
      </a:accent1>
      <a:accent2>
        <a:srgbClr val="A7C8C4"/>
      </a:accent2>
      <a:accent3>
        <a:srgbClr val="B1CFDF"/>
      </a:accent3>
      <a:accent4>
        <a:srgbClr val="DDC7D4"/>
      </a:accent4>
      <a:accent5>
        <a:srgbClr val="F1C09D"/>
      </a:accent5>
      <a:accent6>
        <a:srgbClr val="FFE8B6"/>
      </a:accent6>
      <a:hlink>
        <a:srgbClr val="E30613"/>
      </a:hlink>
      <a:folHlink>
        <a:srgbClr val="70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pril slide master 169.pptx" id="{D713F697-77E2-4860-80D1-49605FA1244D}" vid="{0C90137E-7B15-4CED-87D9-C7A7F5EA2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7923DE722614F8CF5E654BDE73018" ma:contentTypeVersion="13" ma:contentTypeDescription="Create a new document." ma:contentTypeScope="" ma:versionID="3be1283065e5cd7cc830d490ca195c5f">
  <xsd:schema xmlns:xsd="http://www.w3.org/2001/XMLSchema" xmlns:xs="http://www.w3.org/2001/XMLSchema" xmlns:p="http://schemas.microsoft.com/office/2006/metadata/properties" xmlns:ns3="e353959e-e1f3-4847-ad25-d93908428b36" xmlns:ns4="3ab538d7-7e0d-4bb8-9c21-d754ca7c8521" targetNamespace="http://schemas.microsoft.com/office/2006/metadata/properties" ma:root="true" ma:fieldsID="1ebb51c01564fbe52ffb079010bc36bb" ns3:_="" ns4:_="">
    <xsd:import namespace="e353959e-e1f3-4847-ad25-d93908428b36"/>
    <xsd:import namespace="3ab538d7-7e0d-4bb8-9c21-d754ca7c85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3959e-e1f3-4847-ad25-d93908428b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538d7-7e0d-4bb8-9c21-d754ca7c8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1379C1-6D4E-414F-8282-6242DE4C1C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FD9F7-BF28-48C5-B358-D2B9B4DF61FA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e353959e-e1f3-4847-ad25-d93908428b36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3ab538d7-7e0d-4bb8-9c21-d754ca7c8521"/>
  </ds:schemaRefs>
</ds:datastoreItem>
</file>

<file path=customXml/itemProps3.xml><?xml version="1.0" encoding="utf-8"?>
<ds:datastoreItem xmlns:ds="http://schemas.openxmlformats.org/officeDocument/2006/customXml" ds:itemID="{B56E9EAB-92C4-4060-9C7A-BB54AFEEF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3959e-e1f3-4847-ad25-d93908428b36"/>
    <ds:schemaRef ds:uri="3ab538d7-7e0d-4bb8-9c21-d754ca7c8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ICAEW_Powerpoint Template</Template>
  <TotalTime>101</TotalTime>
  <Words>1056</Words>
  <Application>Microsoft Office PowerPoint</Application>
  <PresentationFormat>Widescreen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Probate diversity survey 2021: what you need to know webinar</vt:lpstr>
      <vt:lpstr>Your presenters</vt:lpstr>
      <vt:lpstr>Today’s webinar</vt:lpstr>
      <vt:lpstr>Ask a question</vt:lpstr>
      <vt:lpstr>Political Backdrop</vt:lpstr>
      <vt:lpstr>The benefits to your firm</vt:lpstr>
      <vt:lpstr>What does your firm need to do</vt:lpstr>
      <vt:lpstr>2021: Which questions have changed and why?</vt:lpstr>
      <vt:lpstr>2021: Which questions have changed and why?</vt:lpstr>
      <vt:lpstr>Collecting data – the options</vt:lpstr>
      <vt:lpstr>Publishing requirements</vt:lpstr>
      <vt:lpstr>What to send to ICAEW</vt:lpstr>
      <vt:lpstr>2021 reporting</vt:lpstr>
      <vt:lpstr>Key dates for your diary</vt:lpstr>
      <vt:lpstr>Further ICAEW support</vt:lpstr>
      <vt:lpstr>Q &amp; A</vt:lpstr>
      <vt:lpstr>PowerPoint Presentation</vt:lpstr>
    </vt:vector>
  </TitlesOfParts>
  <Company>ICAEW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Probate diversity survey 2019 - webinar</dc:title>
  <dc:subject>4 February 2019</dc:subject>
  <dc:creator>Sarah Gammon</dc:creator>
  <cp:lastModifiedBy>Polly Bull</cp:lastModifiedBy>
  <cp:revision>55</cp:revision>
  <cp:lastPrinted>2019-01-29T12:25:21Z</cp:lastPrinted>
  <dcterms:created xsi:type="dcterms:W3CDTF">2018-12-04T14:18:52Z</dcterms:created>
  <dcterms:modified xsi:type="dcterms:W3CDTF">2021-02-05T14:35:41Z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AEW_RERUN">
    <vt:bool>true</vt:bool>
  </property>
  <property fmtid="{D5CDD505-2E9C-101B-9397-08002B2CF9AE}" pid="3" name="ICAEW_PresentationTitle">
    <vt:lpwstr>Probate diversity survey 2019 - webinar</vt:lpwstr>
  </property>
  <property fmtid="{D5CDD505-2E9C-101B-9397-08002B2CF9AE}" pid="4" name="ICAEW_Date">
    <vt:lpwstr>&lt;Date&gt;</vt:lpwstr>
  </property>
  <property fmtid="{D5CDD505-2E9C-101B-9397-08002B2CF9AE}" pid="5" name="ICAEW_PresentationSubtitle">
    <vt:lpwstr>4 February 2019</vt:lpwstr>
  </property>
  <property fmtid="{D5CDD505-2E9C-101B-9397-08002B2CF9AE}" pid="6" name="ICAEW_TitleImage">
    <vt:lpwstr>&lt;TitleImage&gt;</vt:lpwstr>
  </property>
  <property fmtid="{D5CDD505-2E9C-101B-9397-08002B2CF9AE}" pid="7" name="RERUN">
    <vt:lpwstr>RERUN</vt:lpwstr>
  </property>
  <property fmtid="{D5CDD505-2E9C-101B-9397-08002B2CF9AE}" pid="8" name="ContentTypeId">
    <vt:lpwstr>0x010100BFA7923DE722614F8CF5E654BDE73018</vt:lpwstr>
  </property>
</Properties>
</file>