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30"/>
  </p:notesMasterIdLst>
  <p:sldIdLst>
    <p:sldId id="256" r:id="rId15"/>
    <p:sldId id="303" r:id="rId16"/>
    <p:sldId id="324" r:id="rId17"/>
    <p:sldId id="318" r:id="rId18"/>
    <p:sldId id="336" r:id="rId19"/>
    <p:sldId id="328" r:id="rId20"/>
    <p:sldId id="329" r:id="rId21"/>
    <p:sldId id="335" r:id="rId22"/>
    <p:sldId id="334" r:id="rId23"/>
    <p:sldId id="333" r:id="rId24"/>
    <p:sldId id="332" r:id="rId25"/>
    <p:sldId id="331" r:id="rId26"/>
    <p:sldId id="330" r:id="rId27"/>
    <p:sldId id="326" r:id="rId28"/>
    <p:sldId id="337" r:id="rId29"/>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F46"/>
    <a:srgbClr val="190E35"/>
    <a:srgbClr val="190D35"/>
    <a:srgbClr val="0055B8"/>
    <a:srgbClr val="009AC7"/>
    <a:srgbClr val="B00D23"/>
    <a:srgbClr val="1E1348"/>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D60BD1-0402-490C-BFE9-F18D002BF15A}" v="4" dt="2021-10-28T15:02:51.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282" y="6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128"/>
                <a:cs typeface="+mn-cs"/>
              </a:defRPr>
            </a:lvl1pPr>
          </a:lstStyle>
          <a:p>
            <a:pPr>
              <a:defRPr/>
            </a:pPr>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69BCA74-BF52-4F4F-A19F-6344397DCDEC}" type="datetimeFigureOut">
              <a:rPr lang="en-GB"/>
              <a:pPr/>
              <a:t>02/12/2021</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128"/>
                <a:cs typeface="+mn-cs"/>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DA15AFD-DC60-4F61-BF79-3D936C21A300}" type="slidenum">
              <a:rPr lang="en-GB"/>
              <a:pPr/>
              <a:t>‹#›</a:t>
            </a:fld>
            <a:endParaRPr lang="en-GB" dirty="0"/>
          </a:p>
        </p:txBody>
      </p:sp>
    </p:spTree>
    <p:extLst>
      <p:ext uri="{BB962C8B-B14F-4D97-AF65-F5344CB8AC3E}">
        <p14:creationId xmlns:p14="http://schemas.microsoft.com/office/powerpoint/2010/main" val="4260948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t>-</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C40CF6F5-99D4-43F0-918B-54C195B9AD92}" type="slidenum">
              <a:rPr lang="en-GB" sz="1200"/>
              <a:pPr eaLnBrk="1" hangingPunct="1"/>
              <a:t>1</a:t>
            </a:fld>
            <a:endParaRPr lang="en-GB" sz="1200" dirty="0"/>
          </a:p>
        </p:txBody>
      </p:sp>
    </p:spTree>
    <p:extLst>
      <p:ext uri="{BB962C8B-B14F-4D97-AF65-F5344CB8AC3E}">
        <p14:creationId xmlns:p14="http://schemas.microsoft.com/office/powerpoint/2010/main" val="150172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368465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4935489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22612339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179515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74641356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718663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470719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380153369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77877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93591238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83526556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271323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9456866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554323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52664641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521075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64469062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965108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238481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279025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11670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37676444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66645698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21604143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8125927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57497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77718664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014290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08496216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485963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894137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627636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3319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7334665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820881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19592225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73113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730922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58742547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01049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28201079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238645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494589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5568093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3987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261200073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99878975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0175649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4209146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191400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6350782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221416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277127651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95488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5772147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3400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1461947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788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81485539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1778431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3324036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506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612632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1215358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351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1180784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18877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576013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605248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1507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3468000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09324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68123902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9852433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8410911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0452461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0768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95334491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7449842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9296957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38768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79610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9782375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516950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79742460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329934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351015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23788085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7882524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63100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05261105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86245145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9634594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193890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68946279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662194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8465044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800153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6619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32450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7931209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666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4590392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55659672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9708118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860964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091336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61687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2690659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91231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910156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582850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5408158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6217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54700413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03449440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63760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57293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25677745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20067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1170159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4254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544587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5301162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49974281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18553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58101671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84665912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0533579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194870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85646412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324486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6810363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69959576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4080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87987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966368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3951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14670450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68127818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443226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6904851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GB"/>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8988741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5994184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698277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83440674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39835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773795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838482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21818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84486724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7117641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209693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81718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5029200"/>
            <a:ext cx="10464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2"/>
          <p:cNvSpPr>
            <a:spLocks noGrp="1" noChangeArrowheads="1"/>
          </p:cNvSpPr>
          <p:nvPr>
            <p:ph type="title"/>
          </p:nvPr>
        </p:nvSpPr>
        <p:spPr bwMode="auto">
          <a:xfrm>
            <a:off x="1270000" y="1638300"/>
            <a:ext cx="10464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7" name="Rectangle 2"/>
          <p:cNvSpPr>
            <a:spLocks noGrp="1"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1"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5" name="Rectangle 2"/>
          <p:cNvSpPr>
            <a:spLocks noGrp="1" noChangeArrowheads="1"/>
          </p:cNvSpPr>
          <p:nvPr>
            <p:ph type="body" idx="1"/>
          </p:nvPr>
        </p:nvSpPr>
        <p:spPr bwMode="auto">
          <a:xfrm>
            <a:off x="7772400" y="2768600"/>
            <a:ext cx="396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9" name="Rectangle 2"/>
          <p:cNvSpPr>
            <a:spLocks noGrp="1"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1"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270000" y="2971800"/>
            <a:ext cx="1046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body" idx="1"/>
          </p:nvPr>
        </p:nvSpPr>
        <p:spPr bwMode="auto">
          <a:xfrm>
            <a:off x="1270000" y="1270000"/>
            <a:ext cx="104648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635000" y="47879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1" name="Rectangle 2"/>
          <p:cNvSpPr>
            <a:spLocks noGrp="1" noChangeArrowheads="1"/>
          </p:cNvSpPr>
          <p:nvPr>
            <p:ph type="title"/>
          </p:nvPr>
        </p:nvSpPr>
        <p:spPr bwMode="auto">
          <a:xfrm>
            <a:off x="635000" y="14097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hf hdr="0" dt="0"/>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635000" y="47879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5" name="Rectangle 2"/>
          <p:cNvSpPr>
            <a:spLocks noGrp="1" noChangeArrowheads="1"/>
          </p:cNvSpPr>
          <p:nvPr>
            <p:ph type="title"/>
          </p:nvPr>
        </p:nvSpPr>
        <p:spPr bwMode="auto">
          <a:xfrm>
            <a:off x="635000" y="1409700"/>
            <a:ext cx="5867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hf hdr="0" dt="0"/>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hf hdr="0" dt="0"/>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mailto:AuditIEMoMS@charitycommission.gov.uk"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s://www.gov.uk/government/publications/reporting-relevant-matters-of-interest-to-uk-charity-regulators"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assets.publishing.service.gov.uk/government/uploads/system/uploads/attachment_data/file/879491/20200129_-_Matters_of_Material_Significance_guidance_April_2020__FINAL_.pdf"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www.ccab.org.uk/wp-content/uploads/2020/09/AMLGuidance2020.pdf"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ounded Rectangle 2"/>
          <p:cNvSpPr>
            <a:spLocks noChangeArrowheads="1"/>
          </p:cNvSpPr>
          <p:nvPr/>
        </p:nvSpPr>
        <p:spPr bwMode="auto">
          <a:xfrm>
            <a:off x="309563" y="268288"/>
            <a:ext cx="12385675" cy="9217025"/>
          </a:xfrm>
          <a:prstGeom prst="roundRect">
            <a:avLst>
              <a:gd name="adj" fmla="val 1907"/>
            </a:avLst>
          </a:prstGeom>
          <a:solidFill>
            <a:srgbClr val="190D35"/>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endParaRPr lang="en-US" dirty="0"/>
          </a:p>
        </p:txBody>
      </p:sp>
      <p:sp>
        <p:nvSpPr>
          <p:cNvPr id="16386" name="TextBox 4"/>
          <p:cNvSpPr txBox="1">
            <a:spLocks noChangeArrowheads="1"/>
          </p:cNvSpPr>
          <p:nvPr/>
        </p:nvSpPr>
        <p:spPr bwMode="auto">
          <a:xfrm>
            <a:off x="1893888" y="3221038"/>
            <a:ext cx="6696075"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GB" sz="3200" dirty="0">
                <a:solidFill>
                  <a:schemeClr val="bg1"/>
                </a:solidFill>
                <a:latin typeface="Arial" pitchFamily="34" charset="0"/>
                <a:cs typeface="Arial" pitchFamily="34" charset="0"/>
              </a:rPr>
              <a:t>Practitioner Briefing-</a:t>
            </a:r>
          </a:p>
          <a:p>
            <a:pPr algn="l" eaLnBrk="1" hangingPunct="1"/>
            <a:r>
              <a:rPr lang="en-GB" sz="3200" dirty="0">
                <a:solidFill>
                  <a:schemeClr val="bg1"/>
                </a:solidFill>
                <a:latin typeface="Arial" pitchFamily="34" charset="0"/>
                <a:cs typeface="Arial" pitchFamily="34" charset="0"/>
              </a:rPr>
              <a:t>The nine reportable matters of ‘material significance’ and the reporting process explained</a:t>
            </a:r>
          </a:p>
          <a:p>
            <a:pPr algn="l" eaLnBrk="1" hangingPunct="1"/>
            <a:endParaRPr lang="en-GB" sz="2400" dirty="0">
              <a:solidFill>
                <a:schemeClr val="bg1"/>
              </a:solidFill>
              <a:latin typeface="Arial" pitchFamily="34" charset="0"/>
              <a:cs typeface="Arial" pitchFamily="34" charset="0"/>
            </a:endParaRPr>
          </a:p>
          <a:p>
            <a:pPr algn="l" eaLnBrk="1" hangingPunct="1"/>
            <a:r>
              <a:rPr lang="en-GB" sz="2400" dirty="0">
                <a:solidFill>
                  <a:schemeClr val="bg1"/>
                </a:solidFill>
                <a:latin typeface="Arial" pitchFamily="34" charset="0"/>
                <a:cs typeface="Arial" pitchFamily="34" charset="0"/>
              </a:rPr>
              <a:t>Nigel Davies, Assistant Director, Accountancy Services</a:t>
            </a:r>
          </a:p>
        </p:txBody>
      </p:sp>
      <p:sp>
        <p:nvSpPr>
          <p:cNvPr id="16387" name="TextBox 15"/>
          <p:cNvSpPr txBox="1">
            <a:spLocks noChangeArrowheads="1"/>
          </p:cNvSpPr>
          <p:nvPr/>
        </p:nvSpPr>
        <p:spPr bwMode="auto">
          <a:xfrm>
            <a:off x="1893888" y="8621713"/>
            <a:ext cx="35067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GB" sz="1600" dirty="0">
                <a:solidFill>
                  <a:schemeClr val="bg1"/>
                </a:solidFill>
                <a:latin typeface="Arial" pitchFamily="34" charset="0"/>
                <a:cs typeface="Arial" pitchFamily="34" charset="0"/>
              </a:rPr>
              <a:t>November 2021</a:t>
            </a:r>
          </a:p>
          <a:p>
            <a:pPr algn="l" eaLnBrk="1" hangingPunct="1"/>
            <a:endParaRPr lang="en-GB" sz="1600" dirty="0">
              <a:solidFill>
                <a:schemeClr val="bg1"/>
              </a:solidFill>
              <a:latin typeface="Arial" pitchFamily="34" charset="0"/>
              <a:cs typeface="Arial" pitchFamily="34" charset="0"/>
            </a:endParaRPr>
          </a:p>
          <a:p>
            <a:pPr algn="l" eaLnBrk="1" hangingPunct="1"/>
            <a:endParaRPr lang="en-GB" sz="2400" dirty="0">
              <a:solidFill>
                <a:schemeClr val="bg1"/>
              </a:solidFill>
              <a:latin typeface="Arial" pitchFamily="34" charset="0"/>
              <a:cs typeface="Arial" pitchFamily="34" charset="0"/>
            </a:endParaRPr>
          </a:p>
        </p:txBody>
      </p:sp>
      <p:sp>
        <p:nvSpPr>
          <p:cNvPr id="16388" name="TextBox 18"/>
          <p:cNvSpPr txBox="1">
            <a:spLocks noChangeArrowheads="1"/>
          </p:cNvSpPr>
          <p:nvPr/>
        </p:nvSpPr>
        <p:spPr bwMode="auto">
          <a:xfrm>
            <a:off x="6286500" y="9413875"/>
            <a:ext cx="431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1</a:t>
            </a:r>
          </a:p>
        </p:txBody>
      </p:sp>
      <p:pic>
        <p:nvPicPr>
          <p:cNvPr id="16389" name="Picture 3" descr="CC_WHITE_AW.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363" y="700088"/>
            <a:ext cx="3962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3006BE12-BFB0-484B-B502-3DFA0A1F8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9232900"/>
            <a:ext cx="304800" cy="304800"/>
          </a:xfrm>
          <a:prstGeom prst="rect">
            <a:avLst/>
          </a:prstGeom>
        </p:spPr>
      </p:pic>
    </p:spTree>
  </p:cSld>
  <p:clrMapOvr>
    <a:masterClrMapping/>
  </p:clrMapOvr>
  <p:transition advTm="186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9164802" cy="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6- </a:t>
            </a:r>
            <a:r>
              <a:rPr lang="en-GB" sz="2800" dirty="0">
                <a:solidFill>
                  <a:srgbClr val="5D4F46"/>
                </a:solidFill>
                <a:latin typeface="Arial" pitchFamily="34" charset="0"/>
                <a:cs typeface="Arial" pitchFamily="34" charset="0"/>
                <a:sym typeface="Interstate-Bold" charset="0"/>
              </a:rPr>
              <a:t>Breaches of law or the charity’s trusts</a:t>
            </a:r>
          </a:p>
          <a:p>
            <a:pPr algn="l">
              <a:lnSpc>
                <a:spcPct val="70000"/>
              </a:lnSpc>
            </a:pPr>
            <a:endParaRPr lang="en-US" sz="2800" dirty="0">
              <a:solidFill>
                <a:srgbClr val="5D4F46"/>
              </a:solidFill>
              <a:latin typeface="Arial"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3194721"/>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During the course of an audit/independent examination, matters suggesting single or recurring breach(es) of either a legislative requirement or of the charity’s trusts leading to material charitable funds being misapplied</a:t>
            </a:r>
          </a:p>
          <a:p>
            <a:pPr marL="342900" lvl="0" indent="-342900" algn="l">
              <a:spcBef>
                <a:spcPct val="20000"/>
              </a:spcBef>
              <a:buFontTx/>
              <a:buChar char="•"/>
            </a:pPr>
            <a:r>
              <a:rPr lang="en-GB" altLang="en-US" sz="2400" kern="0" dirty="0">
                <a:solidFill>
                  <a:srgbClr val="0082A1"/>
                </a:solidFill>
                <a:latin typeface="Arial"/>
                <a:ea typeface="+mn-ea"/>
              </a:rPr>
              <a:t>The most common breach of trust would be the application or disposal of property contrary to the terms of the original trust or</a:t>
            </a:r>
          </a:p>
          <a:p>
            <a:pPr marL="342900" lvl="0" indent="-342900" algn="l">
              <a:spcBef>
                <a:spcPct val="20000"/>
              </a:spcBef>
              <a:buFontTx/>
              <a:buChar char="•"/>
            </a:pPr>
            <a:r>
              <a:rPr lang="en-GB" altLang="en-US" sz="2400" kern="0" dirty="0">
                <a:solidFill>
                  <a:srgbClr val="0082A1"/>
                </a:solidFill>
                <a:latin typeface="Arial"/>
                <a:ea typeface="+mn-ea"/>
              </a:rPr>
              <a:t>trustees acting outside the powers given to them within their governing document</a:t>
            </a:r>
          </a:p>
        </p:txBody>
      </p:sp>
      <p:pic>
        <p:nvPicPr>
          <p:cNvPr id="3" name="Audio 2">
            <a:hlinkClick r:id="" action="ppaction://media"/>
            <a:extLst>
              <a:ext uri="{FF2B5EF4-FFF2-40B4-BE49-F238E27FC236}">
                <a16:creationId xmlns:a16="http://schemas.microsoft.com/office/drawing/2014/main" id="{C7B342D2-E1C3-4167-81C5-7A269BB56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745351148"/>
      </p:ext>
    </p:extLst>
  </p:cSld>
  <p:clrMapOvr>
    <a:masterClrMapping/>
  </p:clrMapOvr>
  <p:transition advTm="386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8876770" cy="121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7-</a:t>
            </a:r>
            <a:r>
              <a:rPr lang="en-GB" sz="2800" dirty="0">
                <a:solidFill>
                  <a:srgbClr val="5D4F46"/>
                </a:solidFill>
                <a:latin typeface="Arial" pitchFamily="34" charset="0"/>
                <a:cs typeface="Arial" pitchFamily="34" charset="0"/>
                <a:sym typeface="Interstate-Bold" charset="0"/>
              </a:rPr>
              <a:t>Breach of an order or direction made by a</a:t>
            </a:r>
          </a:p>
          <a:p>
            <a:pPr algn="l">
              <a:lnSpc>
                <a:spcPct val="70000"/>
              </a:lnSpc>
            </a:pPr>
            <a:r>
              <a:rPr lang="en-GB" sz="2800" dirty="0">
                <a:solidFill>
                  <a:srgbClr val="5D4F46"/>
                </a:solidFill>
                <a:latin typeface="Arial" pitchFamily="34" charset="0"/>
                <a:cs typeface="Arial" pitchFamily="34" charset="0"/>
                <a:sym typeface="Interstate-Bold" charset="0"/>
              </a:rPr>
              <a:t>charity regulator</a:t>
            </a:r>
          </a:p>
          <a:p>
            <a:pPr algn="l">
              <a:lnSpc>
                <a:spcPct val="70000"/>
              </a:lnSpc>
            </a:pPr>
            <a:endParaRPr lang="en-GB" sz="2800" dirty="0">
              <a:solidFill>
                <a:srgbClr val="5D4F46"/>
              </a:solidFill>
              <a:latin typeface="Arial" pitchFamily="34" charset="0"/>
              <a:cs typeface="Arial" pitchFamily="34" charset="0"/>
              <a:sym typeface="Interstate-Bold" charset="0"/>
            </a:endParaRPr>
          </a:p>
          <a:p>
            <a:pPr algn="l">
              <a:lnSpc>
                <a:spcPct val="70000"/>
              </a:lnSpc>
            </a:pPr>
            <a:r>
              <a:rPr lang="en-US" sz="2800" dirty="0">
                <a:solidFill>
                  <a:srgbClr val="5D4F46"/>
                </a:solidFill>
                <a:latin typeface="Arial" pitchFamily="34" charset="0"/>
                <a:cs typeface="Arial" pitchFamily="34" charset="0"/>
                <a:sym typeface="Interstate-Bold" charset="0"/>
              </a:rPr>
              <a:t> </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3564053"/>
          </a:xfrm>
          <a:prstGeom prst="rect">
            <a:avLst/>
          </a:prstGeom>
        </p:spPr>
        <p:txBody>
          <a:bodyPr wrap="square">
            <a:spAutoFit/>
          </a:bodyPr>
          <a:lstStyle/>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sz="2400" kern="0" dirty="0">
                <a:solidFill>
                  <a:srgbClr val="0070C0"/>
                </a:solidFill>
                <a:latin typeface="Arial" panose="020B0604020202020204" pitchFamily="34" charset="0"/>
                <a:ea typeface="+mn-ea"/>
              </a:rPr>
              <a:t>E</a:t>
            </a:r>
            <a:r>
              <a:rPr lang="en-GB" sz="2400" dirty="0">
                <a:solidFill>
                  <a:srgbClr val="0070C0"/>
                </a:solidFill>
                <a:latin typeface="Arial" panose="020B0604020202020204" pitchFamily="34" charset="0"/>
              </a:rPr>
              <a:t>vidence suggesting a deliberate or significant breach of an order or direction made by a charity regulator under statutory powers including suspending a charity trustee, prohibiting a particular transaction or activity or granting consent on particular terms involving significant charitable assets or liabilities</a:t>
            </a:r>
          </a:p>
          <a:p>
            <a:pPr marL="342900" lvl="0" indent="-342900" algn="l">
              <a:spcBef>
                <a:spcPct val="20000"/>
              </a:spcBef>
              <a:buFontTx/>
              <a:buChar char="•"/>
            </a:pPr>
            <a:r>
              <a:rPr lang="en-GB" altLang="en-US" sz="2400" kern="0" dirty="0">
                <a:solidFill>
                  <a:srgbClr val="0070C0"/>
                </a:solidFill>
                <a:latin typeface="Arial"/>
                <a:ea typeface="+mn-ea"/>
              </a:rPr>
              <a:t>If in doubt, the auditor or independent examiner may raise the matter directly with the regulator to confirm whether any such orders or restrictions are in place</a:t>
            </a:r>
          </a:p>
        </p:txBody>
      </p:sp>
      <p:pic>
        <p:nvPicPr>
          <p:cNvPr id="3" name="Audio 2">
            <a:hlinkClick r:id="" action="ppaction://media"/>
            <a:extLst>
              <a:ext uri="{FF2B5EF4-FFF2-40B4-BE49-F238E27FC236}">
                <a16:creationId xmlns:a16="http://schemas.microsoft.com/office/drawing/2014/main" id="{75D1C1A9-2A24-46E9-B0FC-32362FD8F0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4191496796"/>
      </p:ext>
    </p:extLst>
  </p:cSld>
  <p:clrMapOvr>
    <a:masterClrMapping/>
  </p:clrMapOvr>
  <p:transition advTm="391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770764" y="2395434"/>
            <a:ext cx="8880060" cy="91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8- </a:t>
            </a:r>
            <a:r>
              <a:rPr lang="en-GB" sz="1100" dirty="0"/>
              <a:t>– </a:t>
            </a:r>
            <a:r>
              <a:rPr lang="en-GB" sz="2800" dirty="0">
                <a:latin typeface="Arial" panose="020B0604020202020204" pitchFamily="34" charset="0"/>
              </a:rPr>
              <a:t>a modified audit opinion, emphasis of matter, </a:t>
            </a:r>
          </a:p>
          <a:p>
            <a:pPr algn="l">
              <a:lnSpc>
                <a:spcPct val="70000"/>
              </a:lnSpc>
            </a:pPr>
            <a:r>
              <a:rPr lang="en-GB" sz="2800" dirty="0">
                <a:latin typeface="Arial" panose="020B0604020202020204" pitchFamily="34" charset="0"/>
              </a:rPr>
              <a:t>material uncertainty related to going concern, </a:t>
            </a:r>
          </a:p>
          <a:p>
            <a:pPr algn="l">
              <a:lnSpc>
                <a:spcPct val="70000"/>
              </a:lnSpc>
            </a:pPr>
            <a:r>
              <a:rPr lang="en-GB" sz="2800" dirty="0">
                <a:latin typeface="Arial" panose="020B0604020202020204" pitchFamily="34" charset="0"/>
              </a:rPr>
              <a:t>or qualified independent examiner’s report</a:t>
            </a:r>
            <a:endParaRPr lang="en-US" sz="2800" dirty="0">
              <a:solidFill>
                <a:srgbClr val="5D4F46"/>
              </a:solidFill>
              <a:latin typeface="Arial" panose="020B0604020202020204"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9547229"/>
          </a:xfrm>
          <a:prstGeom prst="rect">
            <a:avLst/>
          </a:prstGeom>
        </p:spPr>
        <p:txBody>
          <a:bodyPr wrap="square">
            <a:spAutoFit/>
          </a:bodyPr>
          <a:lstStyle/>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a:solidFill>
                  <a:srgbClr val="0082A1"/>
                </a:solidFill>
                <a:latin typeface="Arial"/>
                <a:ea typeface="+mn-ea"/>
              </a:rPr>
              <a:t>Generally, modified audit opinions will range from a qualification, being the least severe, to a disclaimer, being the most severe. Even where an unqualified opinion is offered the auditor may add an emphasis of matter paragraph or identify a paragraph advising a material uncertainty regarding going concern</a:t>
            </a:r>
          </a:p>
          <a:p>
            <a:pPr marL="342900" lvl="0" indent="-342900" algn="l">
              <a:spcBef>
                <a:spcPct val="20000"/>
              </a:spcBef>
              <a:buFontTx/>
              <a:buChar char="•"/>
            </a:pPr>
            <a:r>
              <a:rPr lang="en-GB" altLang="en-US" sz="2400" kern="0" dirty="0">
                <a:solidFill>
                  <a:srgbClr val="0082A1"/>
                </a:solidFill>
                <a:latin typeface="Arial"/>
                <a:ea typeface="+mn-ea"/>
              </a:rPr>
              <a:t>Finding a parallel to a ‘modified opinion’ in independent examination – not defined in the regulations but guidance is given in Direction 13 of the ‘Independent Examination of Charity Accounts: Directions and guidance for examiners (CC32)</a:t>
            </a:r>
          </a:p>
          <a:p>
            <a:pPr marL="342900" lvl="0" indent="-342900" algn="l">
              <a:spcBef>
                <a:spcPct val="20000"/>
              </a:spcBef>
              <a:buFontTx/>
              <a:buChar char="•"/>
            </a:pPr>
            <a:r>
              <a:rPr lang="en-GB" altLang="en-US" sz="2400" kern="0" dirty="0">
                <a:solidFill>
                  <a:srgbClr val="0082A1"/>
                </a:solidFill>
                <a:latin typeface="Arial"/>
                <a:ea typeface="+mn-ea"/>
              </a:rPr>
              <a:t>See paragraph 13.21: ‘…the examiner has identified in their report a concern when making statements required by the 2008 Regulations…’</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8A127FC1-DB2E-4735-B8EE-08EFF2413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1311491717"/>
      </p:ext>
    </p:extLst>
  </p:cSld>
  <p:clrMapOvr>
    <a:masterClrMapping/>
  </p:clrMapOvr>
  <p:transition advTm="86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9454511"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9- </a:t>
            </a:r>
            <a:r>
              <a:rPr lang="en-GB" sz="2800" dirty="0">
                <a:solidFill>
                  <a:srgbClr val="5D4F46"/>
                </a:solidFill>
                <a:latin typeface="Arial" pitchFamily="34" charset="0"/>
                <a:cs typeface="Arial" pitchFamily="34" charset="0"/>
                <a:sym typeface="Interstate-Bold" charset="0"/>
              </a:rPr>
              <a:t>conflicts of interest and related party transactions</a:t>
            </a:r>
            <a:r>
              <a:rPr lang="en-US" sz="2800" dirty="0">
                <a:solidFill>
                  <a:srgbClr val="5D4F46"/>
                </a:solidFill>
                <a:latin typeface="Arial" pitchFamily="34" charset="0"/>
                <a:cs typeface="Arial" pitchFamily="34" charset="0"/>
                <a:sym typeface="Interstate-Bold" charset="0"/>
              </a:rPr>
              <a:t> </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7552837"/>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During the course of an audit/independent examination, evidence suggesting that conflicts of interest have not been managed by the trustees in accordance with guidance issued by the charity regulator and/or</a:t>
            </a:r>
          </a:p>
          <a:p>
            <a:pPr marL="342900" lvl="0" indent="-342900" algn="l">
              <a:spcBef>
                <a:spcPct val="20000"/>
              </a:spcBef>
              <a:buFontTx/>
              <a:buChar char="•"/>
            </a:pPr>
            <a:r>
              <a:rPr lang="en-GB" altLang="en-US" sz="2400" kern="0" dirty="0">
                <a:solidFill>
                  <a:srgbClr val="0082A1"/>
                </a:solidFill>
                <a:latin typeface="Arial"/>
                <a:ea typeface="+mn-ea"/>
              </a:rPr>
              <a:t>related party transactions have not been fully disclosed in all respects required by the applicable SORP</a:t>
            </a:r>
          </a:p>
          <a:p>
            <a:pPr marL="342900" lvl="0" indent="-342900" algn="l">
              <a:spcBef>
                <a:spcPct val="20000"/>
              </a:spcBef>
              <a:buFontTx/>
              <a:buChar char="•"/>
            </a:pPr>
            <a:r>
              <a:rPr lang="en-GB" altLang="en-US" sz="2400" kern="0" dirty="0">
                <a:solidFill>
                  <a:srgbClr val="0082A1"/>
                </a:solidFill>
                <a:latin typeface="Arial"/>
                <a:ea typeface="+mn-ea"/>
              </a:rPr>
              <a:t>Note: the SORP disclosures only applies to accounts prepared on a ‘true and fair’ basis and not simple cash accounts (Receipts and Payments Accounts)</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5171417D-BA5F-4ED6-B565-5FA86015B2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2961418477"/>
      </p:ext>
    </p:extLst>
  </p:cSld>
  <p:clrMapOvr>
    <a:masterClrMapping/>
  </p:clrMapOvr>
  <p:transition advTm="41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3079369"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Reporting a matter:</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5927777"/>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Timing of reporting (see section 2) can be nuanced but the general rule is as soon as possible but keep in mind audit guidance too</a:t>
            </a:r>
          </a:p>
          <a:p>
            <a:pPr marL="342900" lvl="0" indent="-342900" algn="l">
              <a:spcBef>
                <a:spcPct val="20000"/>
              </a:spcBef>
              <a:buFontTx/>
              <a:buChar char="•"/>
            </a:pPr>
            <a:r>
              <a:rPr lang="en-GB" altLang="en-US" sz="2400" kern="0" dirty="0">
                <a:solidFill>
                  <a:srgbClr val="0082A1"/>
                </a:solidFill>
                <a:latin typeface="Arial"/>
                <a:ea typeface="+mn-ea"/>
              </a:rPr>
              <a:t>Do not wait on the client to do their own reporting or simply attach a copy of their report as your own</a:t>
            </a:r>
          </a:p>
          <a:p>
            <a:pPr marL="342900" lvl="0" indent="-342900" algn="l">
              <a:spcBef>
                <a:spcPct val="20000"/>
              </a:spcBef>
              <a:buFontTx/>
              <a:buChar char="•"/>
            </a:pPr>
            <a:r>
              <a:rPr lang="en-GB" altLang="en-US" sz="2400" kern="0" dirty="0">
                <a:solidFill>
                  <a:srgbClr val="0082A1"/>
                </a:solidFill>
                <a:latin typeface="Arial"/>
                <a:ea typeface="+mn-ea"/>
              </a:rPr>
              <a:t>Client confidentiality is not grounds for the withholding of a report by the auditor or examiner, as the duty to report matters of material significance is a legal requirement under charity law</a:t>
            </a:r>
          </a:p>
          <a:p>
            <a:pPr marL="342900" lvl="0" indent="-342900" algn="l">
              <a:spcBef>
                <a:spcPct val="20000"/>
              </a:spcBef>
              <a:buFontTx/>
              <a:buChar char="•"/>
            </a:pPr>
            <a:r>
              <a:rPr lang="en-GB" altLang="en-US" sz="2400" kern="0" dirty="0">
                <a:solidFill>
                  <a:srgbClr val="0082A1"/>
                </a:solidFill>
                <a:latin typeface="Arial"/>
                <a:ea typeface="+mn-ea"/>
              </a:rPr>
              <a:t>Process depends upon which regulator(s) need advising – see section 4</a:t>
            </a:r>
          </a:p>
          <a:p>
            <a:pPr marL="342900" lvl="0" indent="-342900" algn="l">
              <a:spcBef>
                <a:spcPct val="20000"/>
              </a:spcBef>
              <a:buFontTx/>
              <a:buChar char="•"/>
            </a:pPr>
            <a:r>
              <a:rPr lang="en-GB" altLang="en-US" sz="2400" kern="0" dirty="0">
                <a:solidFill>
                  <a:srgbClr val="0082A1"/>
                </a:solidFill>
                <a:latin typeface="Arial"/>
                <a:ea typeface="+mn-ea"/>
              </a:rPr>
              <a:t>In England and Wales until such time as the digital notification using an on line form is established, a report is made by e-mail to </a:t>
            </a:r>
            <a:r>
              <a:rPr lang="en-GB" altLang="en-US" sz="2400" kern="0" dirty="0">
                <a:solidFill>
                  <a:srgbClr val="0082A1"/>
                </a:solidFill>
                <a:latin typeface="Arial"/>
                <a:ea typeface="+mn-ea"/>
                <a:hlinkClick r:id="rId5"/>
              </a:rPr>
              <a:t>AuditIEMoMS@charitycommission.gov.uk</a:t>
            </a:r>
            <a:r>
              <a:rPr lang="en-GB" altLang="en-US" sz="2400" kern="0" dirty="0">
                <a:solidFill>
                  <a:srgbClr val="0082A1"/>
                </a:solidFill>
                <a:latin typeface="Arial"/>
                <a:ea typeface="+mn-ea"/>
              </a:rPr>
              <a:t> . The e-mail should be headed ‘Matter(s) of material significance reported’ and should give the required information advised in that section</a:t>
            </a:r>
          </a:p>
        </p:txBody>
      </p:sp>
      <p:pic>
        <p:nvPicPr>
          <p:cNvPr id="3" name="Audio 2">
            <a:hlinkClick r:id="" action="ppaction://media"/>
            <a:extLst>
              <a:ext uri="{FF2B5EF4-FFF2-40B4-BE49-F238E27FC236}">
                <a16:creationId xmlns:a16="http://schemas.microsoft.com/office/drawing/2014/main" id="{937C9028-7A48-41A6-85F5-99C80A9F38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1243552742"/>
      </p:ext>
    </p:extLst>
  </p:cSld>
  <p:clrMapOvr>
    <a:masterClrMapping/>
  </p:clrMapOvr>
  <p:transition advTm="114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7691144"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In closing, the difference your reporting makes:</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6370975"/>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MoMS reporting has value to us in several ways:</a:t>
            </a:r>
          </a:p>
          <a:p>
            <a:pPr marL="800100" lvl="1" indent="-342900" algn="l">
              <a:spcBef>
                <a:spcPct val="20000"/>
              </a:spcBef>
              <a:buFontTx/>
              <a:buChar char="•"/>
            </a:pPr>
            <a:r>
              <a:rPr lang="en-GB" altLang="en-US" sz="2400" kern="0" dirty="0">
                <a:solidFill>
                  <a:srgbClr val="0082A1"/>
                </a:solidFill>
                <a:latin typeface="Arial"/>
                <a:ea typeface="+mn-ea"/>
              </a:rPr>
              <a:t>Intelligence eg trends in issues such as financial difficulty (material uncertainty as to going concern/ emphasis of matter)</a:t>
            </a:r>
          </a:p>
          <a:p>
            <a:pPr marL="800100" lvl="1" indent="-342900" algn="l">
              <a:spcBef>
                <a:spcPct val="20000"/>
              </a:spcBef>
              <a:buFontTx/>
              <a:buChar char="•"/>
            </a:pPr>
            <a:r>
              <a:rPr lang="en-GB" altLang="en-US" sz="2400" kern="0" dirty="0">
                <a:solidFill>
                  <a:srgbClr val="0082A1"/>
                </a:solidFill>
                <a:latin typeface="Arial"/>
                <a:ea typeface="+mn-ea"/>
              </a:rPr>
              <a:t>If done promptly, gives advance notice pre filing of issues for review by the regulator</a:t>
            </a:r>
          </a:p>
          <a:p>
            <a:pPr marL="800100" lvl="1" indent="-342900" algn="l">
              <a:spcBef>
                <a:spcPct val="20000"/>
              </a:spcBef>
              <a:buFontTx/>
              <a:buChar char="•"/>
            </a:pPr>
            <a:r>
              <a:rPr lang="en-GB" altLang="en-US" sz="2400" kern="0" dirty="0">
                <a:solidFill>
                  <a:srgbClr val="0082A1"/>
                </a:solidFill>
                <a:latin typeface="Arial"/>
                <a:ea typeface="+mn-ea"/>
              </a:rPr>
              <a:t>Notification of issues justifying regulatory intervention which may include using our powers to put a situation on a proper footing or use of our protective powers including freezing bank accounts</a:t>
            </a:r>
          </a:p>
          <a:p>
            <a:pPr marL="800100" lvl="1" indent="-342900" algn="l">
              <a:spcBef>
                <a:spcPct val="20000"/>
              </a:spcBef>
              <a:buFontTx/>
              <a:buChar char="•"/>
            </a:pPr>
            <a:r>
              <a:rPr lang="en-GB" altLang="en-US" sz="2400" kern="0" dirty="0">
                <a:solidFill>
                  <a:srgbClr val="0082A1"/>
                </a:solidFill>
                <a:latin typeface="Arial"/>
                <a:ea typeface="+mn-ea"/>
              </a:rPr>
              <a:t>Third party validation of matters reported by trustees as ‘serious incidents’</a:t>
            </a:r>
          </a:p>
          <a:p>
            <a:pPr marL="800100" lvl="1" indent="-342900" algn="l">
              <a:spcBef>
                <a:spcPct val="20000"/>
              </a:spcBef>
              <a:buFontTx/>
              <a:buChar char="•"/>
            </a:pPr>
            <a:r>
              <a:rPr lang="en-GB" altLang="en-US" sz="2400" kern="0" dirty="0">
                <a:solidFill>
                  <a:srgbClr val="0082A1"/>
                </a:solidFill>
                <a:latin typeface="Arial"/>
                <a:ea typeface="+mn-ea"/>
              </a:rPr>
              <a:t>Discretion to report ‘relevant matters’ – UK regulators offered advice as to our areas of interest: </a:t>
            </a:r>
            <a:r>
              <a:rPr lang="en-GB" altLang="en-US" sz="2400" kern="0" dirty="0">
                <a:solidFill>
                  <a:srgbClr val="0082A1"/>
                </a:solidFill>
                <a:latin typeface="Arial"/>
                <a:ea typeface="+mn-ea"/>
                <a:hlinkClick r:id="rId5"/>
              </a:rPr>
              <a:t>https://www.gov.uk/government/publications/reporting-relevant-matters-of-interest-to-uk-charity-regulators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693A9368-CB4D-4FFF-A02A-0F8CADC95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2938775578"/>
      </p:ext>
    </p:extLst>
  </p:cSld>
  <p:clrMapOvr>
    <a:masterClrMapping/>
  </p:clrMapOvr>
  <p:transition advTm="1318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2739533"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Briefing overview</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3416320"/>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Who needs to report and why?</a:t>
            </a:r>
          </a:p>
          <a:p>
            <a:pPr marL="342900" lvl="0" indent="-342900" algn="l">
              <a:spcBef>
                <a:spcPct val="20000"/>
              </a:spcBef>
              <a:buFontTx/>
              <a:buChar char="•"/>
            </a:pPr>
            <a:r>
              <a:rPr lang="en-GB" altLang="en-US" sz="2400" kern="0" dirty="0">
                <a:solidFill>
                  <a:srgbClr val="0082A1"/>
                </a:solidFill>
                <a:latin typeface="Arial"/>
                <a:ea typeface="+mn-ea"/>
              </a:rPr>
              <a:t>The reporting duty in respect of matters of material significance (MoMS) and guidance- Practice Note 11 and publication CC32</a:t>
            </a:r>
          </a:p>
          <a:p>
            <a:pPr marL="342900" lvl="0" indent="-342900" algn="l">
              <a:spcBef>
                <a:spcPct val="20000"/>
              </a:spcBef>
              <a:buFontTx/>
              <a:buChar char="•"/>
            </a:pPr>
            <a:r>
              <a:rPr lang="en-GB" altLang="en-US" sz="2400" kern="0" dirty="0" err="1">
                <a:solidFill>
                  <a:srgbClr val="0082A1"/>
                </a:solidFill>
                <a:latin typeface="Arial"/>
                <a:ea typeface="+mn-ea"/>
              </a:rPr>
              <a:t>MoMS</a:t>
            </a:r>
            <a:r>
              <a:rPr lang="en-GB" altLang="en-US" sz="2400" kern="0" dirty="0">
                <a:solidFill>
                  <a:srgbClr val="0082A1"/>
                </a:solidFill>
                <a:latin typeface="Arial"/>
                <a:ea typeface="+mn-ea"/>
              </a:rPr>
              <a:t> – the nine listed matters explained</a:t>
            </a:r>
          </a:p>
          <a:p>
            <a:pPr marL="342900" lvl="0" indent="-342900" algn="l">
              <a:spcBef>
                <a:spcPct val="20000"/>
              </a:spcBef>
              <a:buFontTx/>
              <a:buChar char="•"/>
            </a:pPr>
            <a:r>
              <a:rPr lang="en-GB" altLang="en-US" sz="2400" kern="0" dirty="0">
                <a:solidFill>
                  <a:srgbClr val="0082A1"/>
                </a:solidFill>
                <a:latin typeface="Arial"/>
                <a:ea typeface="+mn-ea"/>
              </a:rPr>
              <a:t>Finding a parallel to a ‘modified opinion’ in independent examination </a:t>
            </a:r>
          </a:p>
          <a:p>
            <a:pPr marL="342900" lvl="0" indent="-342900" algn="l">
              <a:spcBef>
                <a:spcPct val="20000"/>
              </a:spcBef>
              <a:buFontTx/>
              <a:buChar char="•"/>
            </a:pPr>
            <a:r>
              <a:rPr lang="en-GB" altLang="en-US" sz="2400" kern="0" dirty="0">
                <a:solidFill>
                  <a:srgbClr val="0082A1"/>
                </a:solidFill>
                <a:latin typeface="Arial"/>
                <a:ea typeface="+mn-ea"/>
              </a:rPr>
              <a:t>MoMS reporting- the process explained</a:t>
            </a:r>
          </a:p>
          <a:p>
            <a:pPr marL="342900" lvl="0" indent="-342900" algn="l">
              <a:spcBef>
                <a:spcPct val="20000"/>
              </a:spcBef>
              <a:buFontTx/>
              <a:buChar char="•"/>
            </a:pPr>
            <a:r>
              <a:rPr lang="en-GB" altLang="en-US" sz="2400" kern="0" dirty="0">
                <a:solidFill>
                  <a:srgbClr val="0082A1"/>
                </a:solidFill>
                <a:latin typeface="Arial"/>
                <a:ea typeface="+mn-ea"/>
              </a:rPr>
              <a:t>The difference your reporting makes</a:t>
            </a:r>
          </a:p>
        </p:txBody>
      </p:sp>
      <p:pic>
        <p:nvPicPr>
          <p:cNvPr id="6" name="Audio 5">
            <a:hlinkClick r:id="" action="ppaction://media"/>
            <a:extLst>
              <a:ext uri="{FF2B5EF4-FFF2-40B4-BE49-F238E27FC236}">
                <a16:creationId xmlns:a16="http://schemas.microsoft.com/office/drawing/2014/main" id="{03F2DAFA-E7BA-4506-B452-97140D2F64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3211868997"/>
      </p:ext>
    </p:extLst>
  </p:cSld>
  <p:clrMapOvr>
    <a:masterClrMapping/>
  </p:clrMapOvr>
  <p:transition advTm="329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5019003"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Who needs to report and why?</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5447645"/>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Duty initially came in following the Charities Act 2006 in England and Wales. The duty is now found in sections 156 to 161 of the Charities Act 2011 (Similar legislation applies in NI and Scotland)</a:t>
            </a:r>
          </a:p>
          <a:p>
            <a:pPr marL="342900" lvl="0" indent="-342900" algn="l">
              <a:spcBef>
                <a:spcPct val="20000"/>
              </a:spcBef>
              <a:buFontTx/>
              <a:buChar char="•"/>
            </a:pPr>
            <a:r>
              <a:rPr lang="en-GB" altLang="en-US" sz="2400" kern="0" dirty="0">
                <a:solidFill>
                  <a:srgbClr val="0082A1"/>
                </a:solidFill>
                <a:latin typeface="Arial"/>
                <a:ea typeface="+mn-ea"/>
              </a:rPr>
              <a:t>The requirement does not involve you planning to find reportable matters rather to report them when undertaking an external scrutiny of charity accounts </a:t>
            </a:r>
          </a:p>
          <a:p>
            <a:pPr marL="342900" lvl="0" indent="-342900" algn="l">
              <a:spcBef>
                <a:spcPct val="20000"/>
              </a:spcBef>
              <a:buFontTx/>
              <a:buChar char="•"/>
            </a:pPr>
            <a:r>
              <a:rPr lang="en-GB" altLang="en-US" sz="2400" kern="0" dirty="0">
                <a:solidFill>
                  <a:srgbClr val="0082A1"/>
                </a:solidFill>
                <a:latin typeface="Arial"/>
                <a:ea typeface="+mn-ea"/>
              </a:rPr>
              <a:t>Independent examination and audit are very different. The auditor gives an opinion as to whether the accounts are ‘true and fair’ (or limited assurance if simple receipts and payments accounts- see 2008 Regulations*)</a:t>
            </a:r>
          </a:p>
          <a:p>
            <a:pPr marL="342900" lvl="0" indent="-342900" algn="l">
              <a:spcBef>
                <a:spcPct val="20000"/>
              </a:spcBef>
              <a:buFontTx/>
              <a:buChar char="•"/>
            </a:pPr>
            <a:r>
              <a:rPr lang="en-GB" altLang="en-US" sz="2400" kern="0" dirty="0">
                <a:solidFill>
                  <a:srgbClr val="0082A1"/>
                </a:solidFill>
                <a:latin typeface="Arial"/>
                <a:ea typeface="+mn-ea"/>
              </a:rPr>
              <a:t>Role of the independent examiner – he/she only reports on a limited number of specific matters with regard to the accounts.</a:t>
            </a:r>
          </a:p>
          <a:p>
            <a:pPr marL="342900" lvl="0" indent="-342900" algn="l">
              <a:spcBef>
                <a:spcPct val="20000"/>
              </a:spcBef>
              <a:buFontTx/>
              <a:buChar char="•"/>
            </a:pPr>
            <a:r>
              <a:rPr lang="en-GB" altLang="en-US" sz="1800" kern="0" dirty="0">
                <a:solidFill>
                  <a:srgbClr val="0082A1"/>
                </a:solidFill>
                <a:latin typeface="Arial"/>
                <a:ea typeface="+mn-ea"/>
              </a:rPr>
              <a:t>(*The Charities (Accounts and Reports) Regulations 2008- SI 2008 No.629)</a:t>
            </a:r>
          </a:p>
        </p:txBody>
      </p:sp>
      <p:pic>
        <p:nvPicPr>
          <p:cNvPr id="3" name="Audio 2">
            <a:hlinkClick r:id="" action="ppaction://media"/>
            <a:extLst>
              <a:ext uri="{FF2B5EF4-FFF2-40B4-BE49-F238E27FC236}">
                <a16:creationId xmlns:a16="http://schemas.microsoft.com/office/drawing/2014/main" id="{094D6886-D9FA-40C2-8CCD-6F510069B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2848187718"/>
      </p:ext>
    </p:extLst>
  </p:cSld>
  <p:clrMapOvr>
    <a:masterClrMapping/>
  </p:clrMapOvr>
  <p:transition advTm="60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6379952"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Material significance (</a:t>
            </a:r>
            <a:r>
              <a:rPr lang="en-US" sz="2800" dirty="0" err="1">
                <a:solidFill>
                  <a:srgbClr val="5D4F46"/>
                </a:solidFill>
                <a:latin typeface="Arial" pitchFamily="34" charset="0"/>
                <a:cs typeface="Arial" pitchFamily="34" charset="0"/>
                <a:sym typeface="Interstate-Bold" charset="0"/>
              </a:rPr>
              <a:t>MoMS</a:t>
            </a:r>
            <a:r>
              <a:rPr lang="en-US" sz="2800" dirty="0">
                <a:solidFill>
                  <a:srgbClr val="5D4F46"/>
                </a:solidFill>
                <a:latin typeface="Arial" pitchFamily="34" charset="0"/>
                <a:cs typeface="Arial" pitchFamily="34" charset="0"/>
                <a:sym typeface="Interstate-Bold" charset="0"/>
              </a:rPr>
              <a:t>) explained:</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5558445"/>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The guidance is developed and agreed by the three UK charity regulators- CCEW, OSCR and CCNI and is kept updated</a:t>
            </a:r>
          </a:p>
          <a:p>
            <a:pPr marL="342900" lvl="0" indent="-342900" algn="l">
              <a:spcBef>
                <a:spcPct val="20000"/>
              </a:spcBef>
              <a:buFontTx/>
              <a:buChar char="•"/>
            </a:pPr>
            <a:r>
              <a:rPr lang="en-GB" altLang="en-US" sz="2400" kern="0" dirty="0">
                <a:solidFill>
                  <a:srgbClr val="0082A1"/>
                </a:solidFill>
                <a:latin typeface="Arial"/>
                <a:ea typeface="+mn-ea"/>
              </a:rPr>
              <a:t>The term ‘material significance’ is used to determine which matters should be reported to the charity regulators so not necessarily to do with materiality of an item in the accounts</a:t>
            </a:r>
          </a:p>
          <a:p>
            <a:pPr marL="342900" lvl="0" indent="-342900" algn="l">
              <a:spcBef>
                <a:spcPct val="20000"/>
              </a:spcBef>
              <a:buFontTx/>
              <a:buChar char="•"/>
            </a:pPr>
            <a:r>
              <a:rPr lang="en-GB" altLang="en-US" sz="2400" kern="0" dirty="0">
                <a:solidFill>
                  <a:srgbClr val="0082A1"/>
                </a:solidFill>
                <a:latin typeface="Arial"/>
                <a:ea typeface="+mn-ea"/>
              </a:rPr>
              <a:t>The current MoMS guidance specifies nine areas where reporting is expected- see section 2: </a:t>
            </a:r>
            <a:r>
              <a:rPr lang="en-GB" altLang="en-US" sz="2400" kern="0" dirty="0">
                <a:solidFill>
                  <a:srgbClr val="0082A1"/>
                </a:solidFill>
                <a:latin typeface="Arial"/>
                <a:ea typeface="+mn-ea"/>
                <a:hlinkClick r:id="rId5"/>
              </a:rPr>
              <a:t>https://assets.publishing.service.gov.uk/government/uploads/system/uploads/attachment_data/file/879491/20200129_-_Matters_of_Material_Significance_guidance_April_2020__FINAL_.pdf</a:t>
            </a:r>
            <a:r>
              <a:rPr lang="en-GB" altLang="en-US" sz="2400" kern="0" dirty="0">
                <a:solidFill>
                  <a:srgbClr val="0082A1"/>
                </a:solidFill>
                <a:latin typeface="Arial"/>
                <a:ea typeface="+mn-ea"/>
              </a:rPr>
              <a:t> </a:t>
            </a:r>
          </a:p>
          <a:p>
            <a:pPr marL="342900" lvl="0" indent="-342900" algn="l">
              <a:spcBef>
                <a:spcPct val="20000"/>
              </a:spcBef>
              <a:buFontTx/>
              <a:buChar char="•"/>
            </a:pPr>
            <a:r>
              <a:rPr lang="en-GB" altLang="en-US" sz="2400" kern="0" dirty="0">
                <a:solidFill>
                  <a:srgbClr val="0082A1"/>
                </a:solidFill>
                <a:latin typeface="Arial"/>
                <a:ea typeface="+mn-ea"/>
              </a:rPr>
              <a:t>In this talk I look to give a brief overview of each matter in turn</a:t>
            </a:r>
          </a:p>
          <a:p>
            <a:pPr marL="342900" lvl="0" indent="-342900" algn="l">
              <a:spcBef>
                <a:spcPct val="20000"/>
              </a:spcBef>
              <a:buFontTx/>
              <a:buChar char="•"/>
            </a:pPr>
            <a:r>
              <a:rPr lang="en-GB" altLang="en-US" sz="2400" kern="0" dirty="0">
                <a:solidFill>
                  <a:srgbClr val="0082A1"/>
                </a:solidFill>
                <a:latin typeface="Arial"/>
                <a:ea typeface="+mn-ea"/>
              </a:rPr>
              <a:t>Please refer to the full text of the guidance when considering if there is a matter to report</a:t>
            </a:r>
          </a:p>
        </p:txBody>
      </p:sp>
      <p:pic>
        <p:nvPicPr>
          <p:cNvPr id="3" name="Audio 2">
            <a:hlinkClick r:id="" action="ppaction://media"/>
            <a:extLst>
              <a:ext uri="{FF2B5EF4-FFF2-40B4-BE49-F238E27FC236}">
                <a16:creationId xmlns:a16="http://schemas.microsoft.com/office/drawing/2014/main" id="{51DF3B8D-2001-4E3A-A51B-241F61315C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564728659"/>
      </p:ext>
    </p:extLst>
  </p:cSld>
  <p:clrMapOvr>
    <a:masterClrMapping/>
  </p:clrMapOvr>
  <p:transition advTm="62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4696799" cy="30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1- Dishonesty &amp; Fraud</a:t>
            </a: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9104031"/>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‘Matters suggesting dishonesty or fraud involving a significant loss of, or a material risk to, charitable funds or assets’</a:t>
            </a:r>
          </a:p>
          <a:p>
            <a:pPr marL="342900" lvl="0" indent="-342900" algn="l">
              <a:spcBef>
                <a:spcPct val="20000"/>
              </a:spcBef>
              <a:buFontTx/>
              <a:buChar char="•"/>
            </a:pPr>
            <a:r>
              <a:rPr lang="en-GB" sz="2400" dirty="0">
                <a:solidFill>
                  <a:srgbClr val="0070C0"/>
                </a:solidFill>
                <a:latin typeface="Arial" panose="020B0604020202020204" pitchFamily="34" charset="0"/>
              </a:rPr>
              <a:t>There are two distinct aspects to this matter: </a:t>
            </a:r>
          </a:p>
          <a:p>
            <a:pPr marL="800100" lvl="1" indent="-342900" algn="l">
              <a:spcBef>
                <a:spcPct val="20000"/>
              </a:spcBef>
              <a:buFontTx/>
              <a:buChar char="•"/>
            </a:pPr>
            <a:r>
              <a:rPr lang="en-GB" sz="2400" dirty="0">
                <a:solidFill>
                  <a:srgbClr val="0070C0"/>
                </a:solidFill>
                <a:latin typeface="Arial" panose="020B0604020202020204" pitchFamily="34" charset="0"/>
              </a:rPr>
              <a:t>A. the suggestion of dishonesty or fraud and </a:t>
            </a:r>
          </a:p>
          <a:p>
            <a:pPr marL="800100" lvl="1" indent="-342900" algn="l">
              <a:spcBef>
                <a:spcPct val="20000"/>
              </a:spcBef>
              <a:buFontTx/>
              <a:buChar char="•"/>
            </a:pPr>
            <a:r>
              <a:rPr lang="en-GB" sz="2400" dirty="0">
                <a:solidFill>
                  <a:srgbClr val="0070C0"/>
                </a:solidFill>
                <a:latin typeface="Arial" panose="020B0604020202020204" pitchFamily="34" charset="0"/>
              </a:rPr>
              <a:t>B. a significant loss of, or material risk to, charitable funds or assets</a:t>
            </a:r>
          </a:p>
          <a:p>
            <a:pPr marL="342900" lvl="0" indent="-342900" algn="l">
              <a:spcBef>
                <a:spcPct val="20000"/>
              </a:spcBef>
              <a:buFontTx/>
              <a:buChar char="•"/>
            </a:pPr>
            <a:r>
              <a:rPr lang="en-GB" sz="2400" dirty="0">
                <a:solidFill>
                  <a:srgbClr val="0070C0"/>
                </a:solidFill>
                <a:latin typeface="Arial" panose="020B0604020202020204" pitchFamily="34" charset="0"/>
              </a:rPr>
              <a:t>‘It is hard to identify circumstances whereby a suspicion of dishonesty does not present as a risk to charity funds or assets. Consequently, it is for the auditor or independent examiner to use their judgement on the question of materiality – if you are unsure whether your findings are material then you should report the matter to the charity regulator, or contact the charity regulator to discuss’</a:t>
            </a:r>
            <a:endParaRPr lang="en-GB" altLang="en-US" sz="2400" kern="0" dirty="0">
              <a:solidFill>
                <a:srgbClr val="0070C0"/>
              </a:solidFill>
              <a:latin typeface="Arial" panose="020B0604020202020204" pitchFamily="34" charset="0"/>
              <a:ea typeface="+mn-ea"/>
            </a:endParaRPr>
          </a:p>
          <a:p>
            <a:pPr marL="342900" lvl="0" indent="-342900" algn="l">
              <a:spcBef>
                <a:spcPct val="20000"/>
              </a:spcBef>
              <a:buFontTx/>
              <a:buChar char="•"/>
            </a:pPr>
            <a:endParaRPr lang="en-GB" altLang="en-US" sz="2000" kern="0" dirty="0">
              <a:solidFill>
                <a:srgbClr val="00B0F0"/>
              </a:solidFill>
              <a:latin typeface="Arial" panose="020B0604020202020204" pitchFamily="34" charset="0"/>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B9CD824C-441F-419E-9E9D-8406A41C6A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756078699"/>
      </p:ext>
    </p:extLst>
  </p:cSld>
  <p:clrMapOvr>
    <a:masterClrMapping/>
  </p:clrMapOvr>
  <p:transition advTm="50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9092794" cy="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2- Internal Controls &amp; Governance failure(s) </a:t>
            </a:r>
          </a:p>
          <a:p>
            <a:pPr algn="l">
              <a:lnSpc>
                <a:spcPct val="70000"/>
              </a:lnSpc>
            </a:pPr>
            <a:endParaRPr lang="en-US" sz="2800" dirty="0">
              <a:solidFill>
                <a:srgbClr val="5D4F46"/>
              </a:solidFill>
              <a:latin typeface="Arial"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8808565"/>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‘Failure(s) of internal controls, including failure(s) in charity governance that resulted in, or could give rise to, a material loss or misappropriation of charitable funds, or which leads to significant charitable funds being put at major risk’</a:t>
            </a:r>
          </a:p>
          <a:p>
            <a:pPr marL="342900" lvl="0" indent="-342900" algn="l">
              <a:spcBef>
                <a:spcPct val="20000"/>
              </a:spcBef>
              <a:buFontTx/>
              <a:buChar char="•"/>
            </a:pPr>
            <a:r>
              <a:rPr lang="en-GB" altLang="en-US" sz="2400" kern="0" dirty="0">
                <a:solidFill>
                  <a:srgbClr val="0082A1"/>
                </a:solidFill>
                <a:latin typeface="Arial"/>
                <a:ea typeface="+mn-ea"/>
              </a:rPr>
              <a:t>There are two parts to this matter:</a:t>
            </a:r>
          </a:p>
          <a:p>
            <a:pPr marL="800100" lvl="1" indent="-342900" algn="l">
              <a:spcBef>
                <a:spcPct val="20000"/>
              </a:spcBef>
              <a:buFontTx/>
              <a:buChar char="•"/>
            </a:pPr>
            <a:r>
              <a:rPr lang="en-GB" altLang="en-US" sz="2400" kern="0" dirty="0">
                <a:solidFill>
                  <a:srgbClr val="0082A1"/>
                </a:solidFill>
                <a:latin typeface="Arial"/>
                <a:ea typeface="+mn-ea"/>
              </a:rPr>
              <a:t>the suggestion of failure of internal controls/governance and;</a:t>
            </a:r>
          </a:p>
          <a:p>
            <a:pPr marL="800100" lvl="1" indent="-342900" algn="l">
              <a:spcBef>
                <a:spcPct val="20000"/>
              </a:spcBef>
              <a:buFontTx/>
              <a:buChar char="•"/>
            </a:pPr>
            <a:r>
              <a:rPr lang="en-GB" altLang="en-US" sz="2400" kern="0" dirty="0">
                <a:solidFill>
                  <a:srgbClr val="0082A1"/>
                </a:solidFill>
                <a:latin typeface="Arial"/>
                <a:ea typeface="+mn-ea"/>
              </a:rPr>
              <a:t>the outcome or potential outcome of the significant loss, misappropriation or charitable funds being placed at risk</a:t>
            </a:r>
          </a:p>
          <a:p>
            <a:pPr marL="342900" indent="-342900" algn="l">
              <a:spcBef>
                <a:spcPct val="20000"/>
              </a:spcBef>
              <a:buFontTx/>
              <a:buChar char="•"/>
            </a:pPr>
            <a:r>
              <a:rPr lang="en-GB" altLang="en-US" sz="2400" kern="0" dirty="0">
                <a:solidFill>
                  <a:srgbClr val="0082A1"/>
                </a:solidFill>
                <a:latin typeface="Arial"/>
                <a:ea typeface="+mn-ea"/>
              </a:rPr>
              <a:t>Depending on the audit approach testing of internal financial controls may be limited and it is not a  required part of independent examination but review of accounting records and other evidence may give rise to this issue being noted</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B74A1BA4-FA84-41E3-889C-BBF61D53E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2121730852"/>
      </p:ext>
    </p:extLst>
  </p:cSld>
  <p:clrMapOvr>
    <a:masterClrMapping/>
  </p:clrMapOvr>
  <p:transition advTm="68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9092794" cy="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3- Money Laundering &amp; Criminal Activity</a:t>
            </a:r>
          </a:p>
          <a:p>
            <a:pPr algn="l">
              <a:lnSpc>
                <a:spcPct val="70000"/>
              </a:lnSpc>
            </a:pPr>
            <a:endParaRPr lang="en-US" sz="2800" dirty="0">
              <a:solidFill>
                <a:srgbClr val="5D4F46"/>
              </a:solidFill>
              <a:latin typeface="Arial"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9153275"/>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This matter requires a more specific nature of suspicion arising from documents and information available to the auditor or independent examiner</a:t>
            </a:r>
          </a:p>
          <a:p>
            <a:pPr marL="342900" lvl="0" indent="-342900" algn="l">
              <a:spcBef>
                <a:spcPct val="20000"/>
              </a:spcBef>
              <a:buFontTx/>
              <a:buChar char="•"/>
            </a:pPr>
            <a:r>
              <a:rPr lang="en-GB" altLang="en-US" sz="2400" kern="0" dirty="0">
                <a:solidFill>
                  <a:srgbClr val="0082A1"/>
                </a:solidFill>
                <a:latin typeface="Arial"/>
                <a:ea typeface="+mn-ea"/>
              </a:rPr>
              <a:t>It is considered likely that an absence of adequate explanation for the movement of large sums of money in and out of the charity bank account(s) would be the most obvious trigger to such a suspicion, but it </a:t>
            </a:r>
          </a:p>
          <a:p>
            <a:pPr marL="342900" lvl="0" indent="-342900" algn="l">
              <a:spcBef>
                <a:spcPct val="20000"/>
              </a:spcBef>
              <a:buFontTx/>
              <a:buChar char="•"/>
            </a:pPr>
            <a:r>
              <a:rPr lang="en-GB" altLang="en-US" sz="2400" kern="0" dirty="0">
                <a:solidFill>
                  <a:srgbClr val="0082A1"/>
                </a:solidFill>
                <a:latin typeface="Arial"/>
                <a:ea typeface="+mn-ea"/>
              </a:rPr>
              <a:t>may also apply to the disposal of assets without appropriate return to the charity</a:t>
            </a:r>
          </a:p>
          <a:p>
            <a:pPr marL="342900" lvl="0" indent="-342900" algn="l">
              <a:spcBef>
                <a:spcPct val="20000"/>
              </a:spcBef>
              <a:buFontTx/>
              <a:buChar char="•"/>
            </a:pPr>
            <a:r>
              <a:rPr lang="en-GB" altLang="en-US" sz="2400" kern="0" dirty="0">
                <a:solidFill>
                  <a:srgbClr val="0082A1"/>
                </a:solidFill>
                <a:latin typeface="Arial"/>
                <a:ea typeface="+mn-ea"/>
              </a:rPr>
              <a:t>(See CCAB guidance for reassurance in respect of reporting to the charity regulator*)</a:t>
            </a:r>
          </a:p>
          <a:p>
            <a:pPr marL="342900" lvl="0" indent="-342900" algn="l">
              <a:spcBef>
                <a:spcPct val="20000"/>
              </a:spcBef>
              <a:buFontTx/>
              <a:buChar char="•"/>
            </a:pPr>
            <a:r>
              <a:rPr lang="en-GB" altLang="en-US" sz="1600" kern="0" dirty="0">
                <a:solidFill>
                  <a:srgbClr val="0082A1"/>
                </a:solidFill>
                <a:latin typeface="Arial"/>
                <a:ea typeface="+mn-ea"/>
              </a:rPr>
              <a:t>*CCAB guidance in respect of Money Laundering affirms </a:t>
            </a:r>
            <a:r>
              <a:rPr lang="en-GB" altLang="en-US" sz="1600" kern="0" dirty="0" err="1">
                <a:solidFill>
                  <a:srgbClr val="0082A1"/>
                </a:solidFill>
                <a:latin typeface="Arial"/>
                <a:ea typeface="+mn-ea"/>
              </a:rPr>
              <a:t>MoMS</a:t>
            </a:r>
            <a:r>
              <a:rPr lang="en-GB" altLang="en-US" sz="1600" kern="0" dirty="0">
                <a:solidFill>
                  <a:srgbClr val="0082A1"/>
                </a:solidFill>
                <a:latin typeface="Arial"/>
                <a:ea typeface="+mn-ea"/>
              </a:rPr>
              <a:t> reporting will not constitute a ‘tipping off’ offence, paragraph 6.7.18: </a:t>
            </a:r>
            <a:r>
              <a:rPr lang="en-GB" altLang="en-US" sz="1600" kern="0" dirty="0">
                <a:solidFill>
                  <a:srgbClr val="0082A1"/>
                </a:solidFill>
                <a:latin typeface="Arial"/>
                <a:ea typeface="+mn-ea"/>
                <a:hlinkClick r:id="rId5"/>
              </a:rPr>
              <a:t>https://www.ccab.org.uk/wp-content/uploads/2020/09/AMLGuidance2020.pdf</a:t>
            </a:r>
            <a:r>
              <a:rPr lang="en-GB" altLang="en-US" sz="1600" kern="0" dirty="0">
                <a:solidFill>
                  <a:srgbClr val="0082A1"/>
                </a:solidFill>
                <a:latin typeface="Arial"/>
                <a:ea typeface="+mn-ea"/>
              </a:rPr>
              <a:t> </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2E30F2F8-5FE2-4BAC-9CC4-8D085D075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841316122"/>
      </p:ext>
    </p:extLst>
  </p:cSld>
  <p:clrMapOvr>
    <a:masterClrMapping/>
  </p:clrMapOvr>
  <p:transition advTm="52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8804762" cy="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4- Support of Terrorism</a:t>
            </a:r>
          </a:p>
          <a:p>
            <a:pPr algn="l">
              <a:lnSpc>
                <a:spcPct val="70000"/>
              </a:lnSpc>
            </a:pPr>
            <a:endParaRPr lang="en-US" sz="2800" dirty="0">
              <a:solidFill>
                <a:srgbClr val="5D4F46"/>
              </a:solidFill>
              <a:latin typeface="Arial"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5927777"/>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Likely to be rare however be on guard in case</a:t>
            </a:r>
          </a:p>
          <a:p>
            <a:pPr marL="342900" lvl="0" indent="-342900" algn="l">
              <a:spcBef>
                <a:spcPct val="20000"/>
              </a:spcBef>
              <a:buFontTx/>
              <a:buChar char="•"/>
            </a:pPr>
            <a:r>
              <a:rPr lang="en-GB" altLang="en-US" sz="2400" kern="0" dirty="0">
                <a:solidFill>
                  <a:srgbClr val="0082A1"/>
                </a:solidFill>
                <a:latin typeface="Arial"/>
                <a:ea typeface="+mn-ea"/>
              </a:rPr>
              <a:t>Should the auditor or independent examiner uncover evidence that suggests that a trustee or any other person is using the charity’s assets to support terrorist activity; this should be immediately reported to the relevant UK charity regulator (and to the police)</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p:txBody>
      </p:sp>
      <p:pic>
        <p:nvPicPr>
          <p:cNvPr id="3" name="Audio 2">
            <a:hlinkClick r:id="" action="ppaction://media"/>
            <a:extLst>
              <a:ext uri="{FF2B5EF4-FFF2-40B4-BE49-F238E27FC236}">
                <a16:creationId xmlns:a16="http://schemas.microsoft.com/office/drawing/2014/main" id="{7D2391D8-C084-40FC-9E8D-DE79DB5DC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3711675889"/>
      </p:ext>
    </p:extLst>
  </p:cSld>
  <p:clrMapOvr>
    <a:masterClrMapping/>
  </p:clrMapOvr>
  <p:transition advTm="199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p:cNvSpPr>
          <p:nvPr/>
        </p:nvSpPr>
        <p:spPr bwMode="auto">
          <a:xfrm>
            <a:off x="865990" y="2428528"/>
            <a:ext cx="8660746" cy="60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l">
              <a:lnSpc>
                <a:spcPct val="70000"/>
              </a:lnSpc>
            </a:pPr>
            <a:r>
              <a:rPr lang="en-US" sz="2800" dirty="0">
                <a:solidFill>
                  <a:srgbClr val="5D4F46"/>
                </a:solidFill>
                <a:latin typeface="Arial" pitchFamily="34" charset="0"/>
                <a:cs typeface="Arial" pitchFamily="34" charset="0"/>
                <a:sym typeface="Interstate-Bold" charset="0"/>
              </a:rPr>
              <a:t>Matter 5- </a:t>
            </a:r>
            <a:r>
              <a:rPr lang="en-GB" sz="2800" dirty="0">
                <a:solidFill>
                  <a:srgbClr val="5D4F46"/>
                </a:solidFill>
                <a:latin typeface="Arial" pitchFamily="34" charset="0"/>
                <a:cs typeface="Arial" pitchFamily="34" charset="0"/>
                <a:sym typeface="Interstate-Bold" charset="0"/>
              </a:rPr>
              <a:t>Risk to charity’s beneficiaries</a:t>
            </a:r>
          </a:p>
          <a:p>
            <a:pPr algn="l">
              <a:lnSpc>
                <a:spcPct val="70000"/>
              </a:lnSpc>
            </a:pPr>
            <a:endParaRPr lang="en-US" sz="2800" dirty="0">
              <a:solidFill>
                <a:srgbClr val="5D4F46"/>
              </a:solidFill>
              <a:latin typeface="Arial" pitchFamily="34" charset="0"/>
              <a:cs typeface="Arial" pitchFamily="34" charset="0"/>
              <a:sym typeface="Interstate-Bold" charset="0"/>
            </a:endParaRPr>
          </a:p>
        </p:txBody>
      </p:sp>
      <p:sp>
        <p:nvSpPr>
          <p:cNvPr id="20482" name="Rectangle 4"/>
          <p:cNvSpPr>
            <a:spLocks/>
          </p:cNvSpPr>
          <p:nvPr/>
        </p:nvSpPr>
        <p:spPr bwMode="auto">
          <a:xfrm rot="-6194">
            <a:off x="841375" y="2919413"/>
            <a:ext cx="10693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endParaRPr lang="en-US" sz="2400" dirty="0">
              <a:solidFill>
                <a:srgbClr val="5D4F46"/>
              </a:solidFill>
              <a:latin typeface="Arial" pitchFamily="34" charset="0"/>
              <a:cs typeface="Arial" pitchFamily="34" charset="0"/>
              <a:sym typeface="Interstate-Light" charset="0"/>
            </a:endParaRPr>
          </a:p>
        </p:txBody>
      </p:sp>
      <p:cxnSp>
        <p:nvCxnSpPr>
          <p:cNvPr id="20483" name="Straight Connector 7"/>
          <p:cNvCxnSpPr>
            <a:cxnSpLocks noChangeShapeType="1"/>
          </p:cNvCxnSpPr>
          <p:nvPr/>
        </p:nvCxnSpPr>
        <p:spPr bwMode="auto">
          <a:xfrm>
            <a:off x="885825" y="1420813"/>
            <a:ext cx="11226800" cy="0"/>
          </a:xfrm>
          <a:prstGeom prst="line">
            <a:avLst/>
          </a:prstGeom>
          <a:noFill/>
          <a:ln w="12700">
            <a:solidFill>
              <a:srgbClr val="190D35"/>
            </a:solidFill>
            <a:round/>
            <a:headEnd/>
            <a:tailEnd/>
          </a:ln>
          <a:extLst>
            <a:ext uri="{909E8E84-426E-40DD-AFC4-6F175D3DCCD1}">
              <a14:hiddenFill xmlns:a14="http://schemas.microsoft.com/office/drawing/2010/main">
                <a:noFill/>
              </a14:hiddenFill>
            </a:ext>
          </a:extLst>
        </p:spPr>
      </p:cxnSp>
      <p:pic>
        <p:nvPicPr>
          <p:cNvPr id="20485" name="Picture 8" descr="CC_2758_A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12750"/>
            <a:ext cx="324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p:cNvSpPr txBox="1">
            <a:spLocks noChangeArrowheads="1"/>
          </p:cNvSpPr>
          <p:nvPr/>
        </p:nvSpPr>
        <p:spPr bwMode="auto">
          <a:xfrm>
            <a:off x="6286500" y="9485313"/>
            <a:ext cx="43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GB" sz="1000" dirty="0">
                <a:latin typeface="Arial" pitchFamily="34" charset="0"/>
                <a:cs typeface="Arial" pitchFamily="34" charset="0"/>
              </a:rPr>
              <a:t>4</a:t>
            </a:r>
          </a:p>
        </p:txBody>
      </p:sp>
      <p:sp>
        <p:nvSpPr>
          <p:cNvPr id="2" name="Rectangle 1"/>
          <p:cNvSpPr/>
          <p:nvPr/>
        </p:nvSpPr>
        <p:spPr>
          <a:xfrm>
            <a:off x="865990" y="3087584"/>
            <a:ext cx="9236810" cy="9842694"/>
          </a:xfrm>
          <a:prstGeom prst="rect">
            <a:avLst/>
          </a:prstGeom>
        </p:spPr>
        <p:txBody>
          <a:bodyPr wrap="square">
            <a:spAutoFit/>
          </a:bodyPr>
          <a:lstStyle/>
          <a:p>
            <a:pPr marL="342900" lvl="0" indent="-342900" algn="l">
              <a:spcBef>
                <a:spcPct val="20000"/>
              </a:spcBef>
              <a:buFontTx/>
              <a:buChar char="•"/>
            </a:pPr>
            <a:r>
              <a:rPr lang="en-GB" altLang="en-US" sz="2400" kern="0" dirty="0">
                <a:solidFill>
                  <a:srgbClr val="0082A1"/>
                </a:solidFill>
                <a:latin typeface="Arial"/>
                <a:ea typeface="+mn-ea"/>
              </a:rPr>
              <a:t>If in carrying out their work, auditors or examiners identify instances where charity beneficiaries have been put at significant risk of abuse or mistreatment auditors/ independent examiners must bring this to the attention of the charity regulator</a:t>
            </a:r>
          </a:p>
          <a:p>
            <a:pPr marL="342900" lvl="0" indent="-342900" algn="l">
              <a:spcBef>
                <a:spcPct val="20000"/>
              </a:spcBef>
              <a:buFontTx/>
              <a:buChar char="•"/>
            </a:pPr>
            <a:r>
              <a:rPr lang="en-GB" altLang="en-US" sz="2400" kern="0" dirty="0">
                <a:solidFill>
                  <a:srgbClr val="0082A1"/>
                </a:solidFill>
                <a:latin typeface="Arial"/>
                <a:ea typeface="+mn-ea"/>
              </a:rPr>
              <a:t>Evidence relating to this matter may be that harm has already occurred or that the charity does not have in place, or is not applying, a policy such as a safeguarding policy</a:t>
            </a:r>
          </a:p>
          <a:p>
            <a:pPr marL="342900" lvl="0" indent="-342900" algn="l">
              <a:spcBef>
                <a:spcPct val="20000"/>
              </a:spcBef>
              <a:buFontTx/>
              <a:buChar char="•"/>
            </a:pPr>
            <a:r>
              <a:rPr lang="en-GB" altLang="en-US" sz="2400" kern="0" dirty="0">
                <a:solidFill>
                  <a:srgbClr val="0082A1"/>
                </a:solidFill>
                <a:latin typeface="Arial"/>
                <a:ea typeface="+mn-ea"/>
              </a:rPr>
              <a:t>Auditors and independent examiners may, for example, identify information concerning legal action against the charity, a criminal investigation or an investigation or concern raised by another regulator or agency or that necessary eligibility checks on trustees or staff are not being carried out</a:t>
            </a:r>
          </a:p>
          <a:p>
            <a:pPr marL="342900" lvl="0" indent="-342900" algn="l">
              <a:spcBef>
                <a:spcPct val="20000"/>
              </a:spcBef>
              <a:buFontTx/>
              <a:buChar char="•"/>
            </a:pPr>
            <a:r>
              <a:rPr lang="en-GB" altLang="en-US" sz="2400" kern="0" dirty="0">
                <a:solidFill>
                  <a:srgbClr val="0082A1"/>
                </a:solidFill>
                <a:latin typeface="Arial"/>
                <a:ea typeface="+mn-ea"/>
              </a:rPr>
              <a:t>(Of the matters listed arguably the one most removed from accounts review)</a:t>
            </a: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endParaRPr lang="en-GB" altLang="en-US" sz="2400" kern="0" dirty="0">
              <a:solidFill>
                <a:srgbClr val="0082A1"/>
              </a:solidFill>
              <a:latin typeface="Arial"/>
              <a:ea typeface="+mn-ea"/>
            </a:endParaRPr>
          </a:p>
          <a:p>
            <a:pPr marL="342900" lvl="0" indent="-342900" algn="l">
              <a:spcBef>
                <a:spcPct val="20000"/>
              </a:spcBef>
              <a:buFontTx/>
              <a:buChar char="•"/>
            </a:pPr>
            <a:r>
              <a:rPr lang="en-GB" altLang="en-US" sz="2400" kern="0" dirty="0" err="1">
                <a:solidFill>
                  <a:srgbClr val="0082A1"/>
                </a:solidFill>
                <a:latin typeface="Arial"/>
                <a:ea typeface="+mn-ea"/>
              </a:rPr>
              <a:t>oMS</a:t>
            </a:r>
            <a:r>
              <a:rPr lang="en-GB" altLang="en-US" sz="2400" kern="0" dirty="0">
                <a:solidFill>
                  <a:srgbClr val="0082A1"/>
                </a:solidFill>
                <a:latin typeface="Arial"/>
                <a:ea typeface="+mn-ea"/>
              </a:rPr>
              <a:t> </a:t>
            </a:r>
          </a:p>
        </p:txBody>
      </p:sp>
      <p:pic>
        <p:nvPicPr>
          <p:cNvPr id="3" name="Audio 2">
            <a:hlinkClick r:id="" action="ppaction://media"/>
            <a:extLst>
              <a:ext uri="{FF2B5EF4-FFF2-40B4-BE49-F238E27FC236}">
                <a16:creationId xmlns:a16="http://schemas.microsoft.com/office/drawing/2014/main" id="{75E82420-1944-43EE-B3AE-DC8329880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4100" y="9232900"/>
            <a:ext cx="304800" cy="304800"/>
          </a:xfrm>
          <a:prstGeom prst="rect">
            <a:avLst/>
          </a:prstGeom>
        </p:spPr>
      </p:pic>
    </p:spTree>
    <p:extLst>
      <p:ext uri="{BB962C8B-B14F-4D97-AF65-F5344CB8AC3E}">
        <p14:creationId xmlns:p14="http://schemas.microsoft.com/office/powerpoint/2010/main" val="926941696"/>
      </p:ext>
    </p:extLst>
  </p:cSld>
  <p:clrMapOvr>
    <a:masterClrMapping/>
  </p:clrMapOvr>
  <p:transition advTm="590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181539"/>
      </a:accent1>
      <a:accent2>
        <a:srgbClr val="333399"/>
      </a:accent2>
      <a:accent3>
        <a:srgbClr val="FFFFFF"/>
      </a:accent3>
      <a:accent4>
        <a:srgbClr val="000000"/>
      </a:accent4>
      <a:accent5>
        <a:srgbClr val="ABAA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a:lstStyle/>
    </a:lnDef>
    <a:txDef>
      <a:spPr>
        <a:noFill/>
      </a:spPr>
      <a:bodyPr wrap="square" rtlCol="0">
        <a:spAutoFit/>
      </a:bodyPr>
      <a:lstStyle>
        <a:defPPr>
          <a:defRPr sz="1000" dirty="0" smtClean="0"/>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2499</TotalTime>
  <Pages>0</Pages>
  <Words>1702</Words>
  <Characters>0</Characters>
  <Application>Microsoft Office PowerPoint</Application>
  <PresentationFormat>Custom</PresentationFormat>
  <Lines>0</Lines>
  <Paragraphs>163</Paragraphs>
  <Slides>15</Slides>
  <Notes>1</Notes>
  <HiddenSlides>0</HiddenSlides>
  <MMClips>15</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15</vt:i4>
      </vt:variant>
    </vt:vector>
  </HeadingPairs>
  <TitlesOfParts>
    <vt:vector size="32" baseType="lpstr">
      <vt:lpstr>Arial</vt:lpstr>
      <vt:lpstr>Calibri</vt:lpstr>
      <vt:lpstr>Gill Sans</vt: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2</dc:title>
  <dc:creator>Darren Poole</dc:creator>
  <cp:lastModifiedBy>Lauren Hembley</cp:lastModifiedBy>
  <cp:revision>424</cp:revision>
  <dcterms:created xsi:type="dcterms:W3CDTF">2012-02-01T18:48:10Z</dcterms:created>
  <dcterms:modified xsi:type="dcterms:W3CDTF">2021-12-02T14:50:36Z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1173511677</vt:i4>
  </property>
  <property fmtid="{D5CDD505-2E9C-101B-9397-08002B2CF9AE}" pid="3" name="_NewReviewCycle">
    <vt:lpwstr/>
  </property>
  <property fmtid="{D5CDD505-2E9C-101B-9397-08002B2CF9AE}" pid="4" name="_EmailSubject">
    <vt:lpwstr>SORP Board Slides</vt:lpwstr>
  </property>
  <property fmtid="{D5CDD505-2E9C-101B-9397-08002B2CF9AE}" pid="5" name="_AuthorEmail">
    <vt:lpwstr>Amie.Woods@charitycommission.gov.uk</vt:lpwstr>
  </property>
  <property fmtid="{D5CDD505-2E9C-101B-9397-08002B2CF9AE}" pid="6" name="_AuthorEmailDisplayName">
    <vt:lpwstr>Amie Woods</vt:lpwstr>
  </property>
  <property fmtid="{D5CDD505-2E9C-101B-9397-08002B2CF9AE}" pid="7" name="_PreviousAdHocReviewCycleID">
    <vt:i4>1426127842</vt:i4>
  </property>
</Properties>
</file>