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24"/>
  </p:notesMasterIdLst>
  <p:sldIdLst>
    <p:sldId id="256" r:id="rId15"/>
    <p:sldId id="303" r:id="rId16"/>
    <p:sldId id="324" r:id="rId17"/>
    <p:sldId id="318" r:id="rId18"/>
    <p:sldId id="326" r:id="rId19"/>
    <p:sldId id="323" r:id="rId20"/>
    <p:sldId id="320" r:id="rId21"/>
    <p:sldId id="325" r:id="rId22"/>
    <p:sldId id="327" r:id="rId2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F46"/>
    <a:srgbClr val="190E35"/>
    <a:srgbClr val="190D35"/>
    <a:srgbClr val="0055B8"/>
    <a:srgbClr val="009AC7"/>
    <a:srgbClr val="B00D23"/>
    <a:srgbClr val="1E1348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D60BD1-0402-490C-BFE9-F18D002BF15A}" v="4" dt="2021-10-28T15:02:51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504" y="45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Davies" userId="bf5a12a1-1a44-4eb9-9bc0-bfe45471c56d" providerId="ADAL" clId="{DCD60BD1-0402-490C-BFE9-F18D002BF15A}"/>
    <pc:docChg chg="modSld">
      <pc:chgData name="Nigel Davies" userId="bf5a12a1-1a44-4eb9-9bc0-bfe45471c56d" providerId="ADAL" clId="{DCD60BD1-0402-490C-BFE9-F18D002BF15A}" dt="2021-10-28T15:02:51.762" v="9"/>
      <pc:docMkLst>
        <pc:docMk/>
      </pc:docMkLst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0" sldId="256"/>
        </pc:sldMkLst>
        <pc:picChg chg="add del mod">
          <ac:chgData name="Nigel Davies" userId="bf5a12a1-1a44-4eb9-9bc0-bfe45471c56d" providerId="ADAL" clId="{DCD60BD1-0402-490C-BFE9-F18D002BF15A}" dt="2021-10-28T14:50:49.121" v="6"/>
          <ac:picMkLst>
            <pc:docMk/>
            <pc:sldMk cId="0" sldId="256"/>
            <ac:picMk id="2" creationId="{A686EEE8-4ACA-4A1A-A951-940A895B08DA}"/>
          </ac:picMkLst>
        </pc:picChg>
        <pc:picChg chg="add del mod">
          <ac:chgData name="Nigel Davies" userId="bf5a12a1-1a44-4eb9-9bc0-bfe45471c56d" providerId="ADAL" clId="{DCD60BD1-0402-490C-BFE9-F18D002BF15A}" dt="2021-10-28T14:51:38.819" v="7"/>
          <ac:picMkLst>
            <pc:docMk/>
            <pc:sldMk cId="0" sldId="256"/>
            <ac:picMk id="3" creationId="{918BB407-1EFD-40D9-8E47-CFBD1B4F5624}"/>
          </ac:picMkLst>
        </pc:picChg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0" sldId="256"/>
            <ac:picMk id="4" creationId="{0862F6BF-1848-4C8B-9B6A-D84B2BEABA01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0" sldId="256"/>
            <ac:picMk id="5" creationId="{BA12276E-9375-4BA4-9039-9875661CCB4A}"/>
          </ac:picMkLst>
        </pc:picChg>
      </pc:sldChg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3211868997" sldId="303"/>
        </pc:sldMkLst>
        <pc:picChg chg="add del mod">
          <ac:chgData name="Nigel Davies" userId="bf5a12a1-1a44-4eb9-9bc0-bfe45471c56d" providerId="ADAL" clId="{DCD60BD1-0402-490C-BFE9-F18D002BF15A}" dt="2021-10-28T14:51:38.819" v="7"/>
          <ac:picMkLst>
            <pc:docMk/>
            <pc:sldMk cId="3211868997" sldId="303"/>
            <ac:picMk id="3" creationId="{9807DFD9-EF32-493F-8334-A99C26049673}"/>
          </ac:picMkLst>
        </pc:picChg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3211868997" sldId="303"/>
            <ac:picMk id="4" creationId="{ACBC1AF2-0558-47E4-A1F9-D514EE58F138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3211868997" sldId="303"/>
            <ac:picMk id="5" creationId="{F183F287-CD23-43A3-AE62-026D8166D6AF}"/>
          </ac:picMkLst>
        </pc:picChg>
      </pc:sldChg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564728659" sldId="318"/>
        </pc:sldMkLst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564728659" sldId="318"/>
            <ac:picMk id="3" creationId="{43694503-5281-45BB-93E1-2FF67D585924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564728659" sldId="318"/>
            <ac:picMk id="4" creationId="{BC2D90B6-025B-4D26-A80D-B6B2596073AF}"/>
          </ac:picMkLst>
        </pc:picChg>
      </pc:sldChg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761200084" sldId="320"/>
        </pc:sldMkLst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761200084" sldId="320"/>
            <ac:picMk id="3" creationId="{E6F005D3-5AF4-4734-B850-7B6E459F9EF9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761200084" sldId="320"/>
            <ac:picMk id="4" creationId="{B8D7FB70-6504-4F79-A619-834A12576DF2}"/>
          </ac:picMkLst>
        </pc:picChg>
      </pc:sldChg>
      <pc:sldChg chg="addSp delSp modSp mod">
        <pc:chgData name="Nigel Davies" userId="bf5a12a1-1a44-4eb9-9bc0-bfe45471c56d" providerId="ADAL" clId="{DCD60BD1-0402-490C-BFE9-F18D002BF15A}" dt="2021-10-28T15:02:51.762" v="9"/>
        <pc:sldMkLst>
          <pc:docMk/>
          <pc:sldMk cId="2588141004" sldId="323"/>
        </pc:sldMkLst>
        <pc:spChg chg="mod">
          <ac:chgData name="Nigel Davies" userId="bf5a12a1-1a44-4eb9-9bc0-bfe45471c56d" providerId="ADAL" clId="{DCD60BD1-0402-490C-BFE9-F18D002BF15A}" dt="2021-10-28T14:49:11.630" v="5" actId="20577"/>
          <ac:spMkLst>
            <pc:docMk/>
            <pc:sldMk cId="2588141004" sldId="323"/>
            <ac:spMk id="2" creationId="{00000000-0000-0000-0000-000000000000}"/>
          </ac:spMkLst>
        </pc:spChg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2588141004" sldId="323"/>
            <ac:picMk id="3" creationId="{47F56716-0AF1-42DB-A5BD-001671CC537D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2588141004" sldId="323"/>
            <ac:picMk id="4" creationId="{E0B554D1-73B6-4779-82EC-644189CDA33F}"/>
          </ac:picMkLst>
        </pc:picChg>
      </pc:sldChg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2848187718" sldId="324"/>
        </pc:sldMkLst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2848187718" sldId="324"/>
            <ac:picMk id="3" creationId="{0318EEF4-AC62-4D1F-9FBC-81A1D54B28C0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2848187718" sldId="324"/>
            <ac:picMk id="4" creationId="{B37C6101-3F29-41ED-B624-1E4549294D77}"/>
          </ac:picMkLst>
        </pc:picChg>
      </pc:sldChg>
      <pc:sldChg chg="addSp delSp modSp mod">
        <pc:chgData name="Nigel Davies" userId="bf5a12a1-1a44-4eb9-9bc0-bfe45471c56d" providerId="ADAL" clId="{DCD60BD1-0402-490C-BFE9-F18D002BF15A}" dt="2021-10-28T15:02:51.762" v="9"/>
        <pc:sldMkLst>
          <pc:docMk/>
          <pc:sldMk cId="2357803352" sldId="325"/>
        </pc:sldMkLst>
        <pc:spChg chg="mod">
          <ac:chgData name="Nigel Davies" userId="bf5a12a1-1a44-4eb9-9bc0-bfe45471c56d" providerId="ADAL" clId="{DCD60BD1-0402-490C-BFE9-F18D002BF15A}" dt="2021-10-28T14:51:50.818" v="8" actId="20577"/>
          <ac:spMkLst>
            <pc:docMk/>
            <pc:sldMk cId="2357803352" sldId="325"/>
            <ac:spMk id="2" creationId="{00000000-0000-0000-0000-000000000000}"/>
          </ac:spMkLst>
        </pc:spChg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2357803352" sldId="325"/>
            <ac:picMk id="3" creationId="{F0A8F4FE-F0E6-4C1C-B0BE-3CAF78EF8F6B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2357803352" sldId="325"/>
            <ac:picMk id="4" creationId="{1F671B5D-26AF-41F6-A9BA-D2007C73DE0D}"/>
          </ac:picMkLst>
        </pc:picChg>
      </pc:sldChg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1243552742" sldId="326"/>
        </pc:sldMkLst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1243552742" sldId="326"/>
            <ac:picMk id="3" creationId="{D4A84BE6-C0BB-43AC-98A7-BAAF12FF9557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1243552742" sldId="326"/>
            <ac:picMk id="4" creationId="{F0D07C7B-FAA9-4C97-A696-ADFF5A482CD2}"/>
          </ac:picMkLst>
        </pc:picChg>
      </pc:sldChg>
      <pc:sldChg chg="addSp delSp modSp">
        <pc:chgData name="Nigel Davies" userId="bf5a12a1-1a44-4eb9-9bc0-bfe45471c56d" providerId="ADAL" clId="{DCD60BD1-0402-490C-BFE9-F18D002BF15A}" dt="2021-10-28T15:02:51.762" v="9"/>
        <pc:sldMkLst>
          <pc:docMk/>
          <pc:sldMk cId="4064171121" sldId="327"/>
        </pc:sldMkLst>
        <pc:picChg chg="add del mod">
          <ac:chgData name="Nigel Davies" userId="bf5a12a1-1a44-4eb9-9bc0-bfe45471c56d" providerId="ADAL" clId="{DCD60BD1-0402-490C-BFE9-F18D002BF15A}" dt="2021-10-28T15:02:51.762" v="9"/>
          <ac:picMkLst>
            <pc:docMk/>
            <pc:sldMk cId="4064171121" sldId="327"/>
            <ac:picMk id="3" creationId="{BBACFE35-B8D8-42B3-9205-AC9BCB11406D}"/>
          </ac:picMkLst>
        </pc:picChg>
        <pc:picChg chg="add mod">
          <ac:chgData name="Nigel Davies" userId="bf5a12a1-1a44-4eb9-9bc0-bfe45471c56d" providerId="ADAL" clId="{DCD60BD1-0402-490C-BFE9-F18D002BF15A}" dt="2021-10-28T15:02:51.762" v="9"/>
          <ac:picMkLst>
            <pc:docMk/>
            <pc:sldMk cId="4064171121" sldId="327"/>
            <ac:picMk id="4" creationId="{A90AAB73-1931-467A-99C4-7CB9C5F12C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9BCA74-BF52-4F4F-A19F-6344397DCDEC}" type="datetimeFigureOut">
              <a:rPr lang="en-GB"/>
              <a:pPr/>
              <a:t>28/10/2021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A15AFD-DC60-4F61-BF79-3D936C21A30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48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-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C40CF6F5-99D4-43F0-918B-54C195B9AD92}" type="slidenum">
              <a:rPr lang="en-GB" sz="1200"/>
              <a:pPr eaLnBrk="1" hangingPunct="1"/>
              <a:t>1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0172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65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5489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339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9515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41356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8663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0719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369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7877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91238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26556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323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866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23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641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075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69062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1087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481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025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11670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76444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45698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143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927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97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8664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290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96216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963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4137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36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03319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3466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881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92225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1138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922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547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0498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01079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645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589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093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987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00073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78975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56495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146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400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7821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16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276511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4887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2147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1947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2788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85539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8431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4036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6324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35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3351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0784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77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6013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48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075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000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324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2390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2433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1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615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0768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34491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98425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6957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768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6108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758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950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4246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93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154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085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52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3100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61105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45145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4594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890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6279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946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65044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153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19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450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1209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4666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03927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59672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811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0964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64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6870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0659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31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7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285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8158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06217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00413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49440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3760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2931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7745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671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0159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4254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587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1162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281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18553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01671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65912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3579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4870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6412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486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10363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59576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806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876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688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63951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70450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27818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226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851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741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4184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8277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40674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8356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951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8482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21818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86724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7641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693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718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assets.publishing.service.gov.uk/government/uploads/system/uploads/attachment_data/file/879491/20200129_-_Matters_of_Material_Significance_guidance_April_2020__FINAL_.pdf" TargetMode="External"/><Relationship Id="rId5" Type="http://schemas.openxmlformats.org/officeDocument/2006/relationships/hyperlink" Target="https://www.ccab.org.uk/wp-content/uploads/2020/09/AMLGuidance2020.pdf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gov.uk/guidance/how-to-report-a-serious-incident-in-your-charity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s://www.gov.uk/government/publications/a-benchmark-for-the-external-scrutiny-of-charity-accounts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ounded Rectangle 2"/>
          <p:cNvSpPr>
            <a:spLocks noChangeArrowheads="1"/>
          </p:cNvSpPr>
          <p:nvPr/>
        </p:nvSpPr>
        <p:spPr bwMode="auto">
          <a:xfrm>
            <a:off x="309563" y="268288"/>
            <a:ext cx="12385675" cy="9217025"/>
          </a:xfrm>
          <a:prstGeom prst="roundRect">
            <a:avLst>
              <a:gd name="adj" fmla="val 1907"/>
            </a:avLst>
          </a:prstGeom>
          <a:solidFill>
            <a:srgbClr val="190D3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893888" y="3221038"/>
            <a:ext cx="66960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GB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ICAEW Practitioner Briefing-</a:t>
            </a:r>
          </a:p>
          <a:p>
            <a:pPr algn="l" eaLnBrk="1" hangingPunct="1"/>
            <a:r>
              <a:rPr lang="en-GB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Reporting duty to the charity regulator</a:t>
            </a:r>
          </a:p>
          <a:p>
            <a:pPr algn="l" eaLnBrk="1" hangingPunct="1"/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en-GB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Nigel Davies, Assistant Director, Accountancy Services</a:t>
            </a:r>
          </a:p>
        </p:txBody>
      </p:sp>
      <p:sp>
        <p:nvSpPr>
          <p:cNvPr id="16387" name="TextBox 15"/>
          <p:cNvSpPr txBox="1">
            <a:spLocks noChangeArrowheads="1"/>
          </p:cNvSpPr>
          <p:nvPr/>
        </p:nvSpPr>
        <p:spPr bwMode="auto">
          <a:xfrm>
            <a:off x="1893888" y="8621713"/>
            <a:ext cx="350678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GB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November 2021</a:t>
            </a:r>
          </a:p>
          <a:p>
            <a:pPr algn="l" eaLnBrk="1" hangingPunct="1"/>
            <a:endParaRPr lang="en-GB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TextBox 18"/>
          <p:cNvSpPr txBox="1">
            <a:spLocks noChangeArrowheads="1"/>
          </p:cNvSpPr>
          <p:nvPr/>
        </p:nvSpPr>
        <p:spPr bwMode="auto">
          <a:xfrm>
            <a:off x="6286500" y="941387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6389" name="Picture 3" descr="CC_WHITE_A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700088"/>
            <a:ext cx="3962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12276E-9375-4BA4-9039-9875661CC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2739533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Briefing overview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Role of auditor and independent examiner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Reporting duty in respect of matters of material significance (MoMS) and Practice Note 11 and publication CC32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MoMS reporting and our regulatory work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MoMS reporting- practitioner and firm performance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Public interest in reporting to the regulator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Differences with trustee reporting of serious incidents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Future joint working with ICAEW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83F287-CD23-43A3-AE62-026D8166D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8997"/>
      </p:ext>
    </p:extLst>
  </p:cSld>
  <p:clrMapOvr>
    <a:masterClrMapping/>
  </p:clrMapOvr>
  <p:transition advTm="39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6963445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Role of auditor and independent examiner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Role of auditor – to give an ‘opinion as to whether the accounts are ‘true and fair’ (or limited assurance if simple receipts and payments accounts- see 2008 Regulations*)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Auditor conducts their audit with regard to ISAs, Audit Practice Note 11, and ethical standards and applicable guidance from professional body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Role of the independent examiner – he/she only reports on a limited number of specific matters with regard to the accounts.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IE conducts their examination accordance with the 2008 Regulations* and the Directions issued by the Charity Commission – publication CC32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In regard to MoMS no duty to go looking only report if come across a matter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1800" kern="0" dirty="0">
                <a:solidFill>
                  <a:srgbClr val="0082A1"/>
                </a:solidFill>
                <a:latin typeface="Arial"/>
                <a:ea typeface="+mn-ea"/>
              </a:rPr>
              <a:t>(*The Charities (Accounts and Reports) Regulations 2008- SI 2008 No.629)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7C6101-3F29-41ED-B624-1E4549294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7718"/>
      </p:ext>
    </p:extLst>
  </p:cSld>
  <p:clrMapOvr>
    <a:masterClrMapping/>
  </p:clrMapOvr>
  <p:transition advTm="90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7934865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Matters of material significance (MoMS)- the duty: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Duty came in following the Charities Act 2006 with first guidance issued in 2007. See Charities Act 2011 sections 156 to 161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Audit Practice Note 11 (November 2017) references the guidance- see  paragraph 232 and 240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CC32 references the duty – see Direction 13 and section 5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CCAB guidance in respect of Money Laundering affirms MoMS reporting will not constitute a ‘tipping off’ offence, paragraph 6.7.18: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https://www.ccab.org.uk/wp-content/uploads/2020/09/AMLGuidance2020.pdf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The current MoMS guidance specifies 9 areas where reporting is expected- see section 2: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6"/>
              </a:rPr>
              <a:t>https://assets.publishing.service.gov.uk/government/uploads/system/uploads/attachment_data/file/879491/20200129_-_Matters_of_Material_Significance_guidance_April_2020__FINAL_.pdf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2D90B6-025B-4D26-A80D-B6B259607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28659"/>
      </p:ext>
    </p:extLst>
  </p:cSld>
  <p:clrMapOvr>
    <a:masterClrMapping/>
  </p:clrMapOvr>
  <p:transition advTm="85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6440866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MoMS reporting and our regulatory work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MoMS reporting has value to us in several ways: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Intelligence eg trends in issues such as financial difficulty (material uncertainty as to going concern/ emphasis of matter)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If done promptly advance notice pre filing of issues for review by the regulator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Notification of issues justifying regulatory intervention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Third party validation of matters reported by trustees as serious incidents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D07C7B-FAA9-4C97-A696-ADFF5A482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52742"/>
      </p:ext>
    </p:extLst>
  </p:cSld>
  <p:clrMapOvr>
    <a:masterClrMapping/>
  </p:clrMapOvr>
  <p:transition advTm="68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9480159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MoMS reporting- practitioner and firm performance (audits):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Initial MoMS study reported February 2018- six months to 31 October 2017- found the auditors of 114 charities gave audit opinions that should trigger a MoMS but only 28 reported did (25%) 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Follow up study (shared with ICAEW and ACCA) Reviewing each audit report where MoMS report expected (Period 1 May – 31 October 2020)- found of 354 reports expected and 186 MoMS reports received (53%)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Conclusions drawn: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Improving picture but worrying so many still do not report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Certain Firms and individuals identified as not MoMS reporting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B554D1-73B6-4779-82EC-644189CDA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41004"/>
      </p:ext>
    </p:extLst>
  </p:cSld>
  <p:clrMapOvr>
    <a:masterClrMapping/>
  </p:clrMapOvr>
  <p:transition advTm="44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6779100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Public interest in reporting to the regulator: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Context (2016 PACAC report on Kids Company collapse) noted: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Profession failed to alert regulator to the risk (conclusions 19, 22 and 26)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CCEW to better identify ‘high risk charities’ (conclusion 31)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CCEW recommended to review guidance (conclusion 33)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endParaRPr lang="en-GB" altLang="en-US" sz="2400" kern="0" dirty="0">
              <a:solidFill>
                <a:srgbClr val="0082A1"/>
              </a:solidFill>
              <a:latin typeface="Arial"/>
              <a:ea typeface="+mn-ea"/>
            </a:endParaRP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Review of MoMS reporting extended to modified opinion/ material uncertainty as to going concern to address conclusions 31 and 33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See public interest in the context of the wider discussion on reforms to audit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endParaRPr lang="en-GB" altLang="en-US" sz="2400" kern="0" dirty="0">
              <a:solidFill>
                <a:srgbClr val="0082A1"/>
              </a:solidFill>
              <a:latin typeface="Arial"/>
              <a:ea typeface="+mn-e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D7FB70-6504-4F79-A619-834A12576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00084"/>
      </p:ext>
    </p:extLst>
  </p:cSld>
  <p:clrMapOvr>
    <a:masterClrMapping/>
  </p:clrMapOvr>
  <p:transition advTm="62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5352363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Differences with trustee reporting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Trustees are to report serious incidents to the Commission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Certify that SIRs made as part of completion of the Annual Return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A different framework as trustees are in change of governance- a much broader remit than auditor or IE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Inevitably some overlap though with MoMS framework eg fraud and money laundering</a:t>
            </a:r>
          </a:p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Trustee guidance: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https://www.gov.uk/guidance/how-to-report-a-serious-incident-in-your-charity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671B5D-26AF-41F6-A9BA-D2007C73D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03352"/>
      </p:ext>
    </p:extLst>
  </p:cSld>
  <p:clrMapOvr>
    <a:masterClrMapping/>
  </p:clrMapOvr>
  <p:transition advTm="73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/>
          </p:cNvSpPr>
          <p:nvPr/>
        </p:nvSpPr>
        <p:spPr bwMode="auto">
          <a:xfrm>
            <a:off x="865990" y="2428528"/>
            <a:ext cx="5246564" cy="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>
                <a:solidFill>
                  <a:srgbClr val="5D4F46"/>
                </a:solidFill>
                <a:latin typeface="Arial" pitchFamily="34" charset="0"/>
                <a:cs typeface="Arial" pitchFamily="34" charset="0"/>
                <a:sym typeface="Interstate-Bold" charset="0"/>
              </a:rPr>
              <a:t>Future joint working with ICAEW:</a:t>
            </a:r>
          </a:p>
        </p:txBody>
      </p:sp>
      <p:sp>
        <p:nvSpPr>
          <p:cNvPr id="20482" name="Rectangle 4"/>
          <p:cNvSpPr>
            <a:spLocks/>
          </p:cNvSpPr>
          <p:nvPr/>
        </p:nvSpPr>
        <p:spPr bwMode="auto">
          <a:xfrm rot="-6194">
            <a:off x="841375" y="2919413"/>
            <a:ext cx="10693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400" dirty="0">
              <a:solidFill>
                <a:srgbClr val="5D4F46"/>
              </a:solidFill>
              <a:latin typeface="Arial" pitchFamily="34" charset="0"/>
              <a:cs typeface="Arial" pitchFamily="34" charset="0"/>
              <a:sym typeface="Interstate-Light" charset="0"/>
            </a:endParaRPr>
          </a:p>
        </p:txBody>
      </p:sp>
      <p:cxnSp>
        <p:nvCxnSpPr>
          <p:cNvPr id="20483" name="Straight Connector 7"/>
          <p:cNvCxnSpPr>
            <a:cxnSpLocks noChangeShapeType="1"/>
          </p:cNvCxnSpPr>
          <p:nvPr/>
        </p:nvCxnSpPr>
        <p:spPr bwMode="auto">
          <a:xfrm>
            <a:off x="885825" y="1420813"/>
            <a:ext cx="11226800" cy="0"/>
          </a:xfrm>
          <a:prstGeom prst="line">
            <a:avLst/>
          </a:prstGeom>
          <a:noFill/>
          <a:ln w="12700">
            <a:solidFill>
              <a:srgbClr val="190D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8" descr="CC_2758_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12750"/>
            <a:ext cx="324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286500" y="9485313"/>
            <a:ext cx="431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GB" sz="1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990" y="3087584"/>
            <a:ext cx="92368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Joint working to include: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Sharing the findings of our views in a manner compliant with GDPR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Educational initiatives- articles and webinars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Continuing collaboration when updating the MoMS guidance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Referring Firms and individuals for consideration for sanction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Referrals to include applying the CCEW external scrutiny benchmark (published August 2019): 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  <a:hlinkClick r:id="rId5"/>
              </a:rPr>
              <a:t>https://www.gov.uk/government/publications/a-benchmark-for-the-external-scrutiny-of-charity-accounts</a:t>
            </a:r>
            <a:r>
              <a:rPr lang="en-GB" altLang="en-US" sz="2400" kern="0" dirty="0">
                <a:solidFill>
                  <a:srgbClr val="0082A1"/>
                </a:solidFill>
                <a:latin typeface="Arial"/>
                <a:ea typeface="+mn-ea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0AAB73-1931-467A-99C4-7CB9C5F12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71121"/>
      </p:ext>
    </p:extLst>
  </p:cSld>
  <p:clrMapOvr>
    <a:masterClrMapping/>
  </p:clrMapOvr>
  <p:transition advTm="122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815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AA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000" dirty="0" smtClean="0"/>
        </a:defPPr>
      </a:lstStyle>
    </a:tx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Pages>0</Pages>
  <Words>796</Words>
  <Characters>0</Characters>
  <Application>Microsoft Office PowerPoint</Application>
  <PresentationFormat>Custom</PresentationFormat>
  <Lines>0</Lines>
  <Paragraphs>70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Arial</vt:lpstr>
      <vt:lpstr>Calibri</vt:lpstr>
      <vt:lpstr>Gill Sans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2</dc:title>
  <dc:creator>Darren Poole</dc:creator>
  <cp:lastModifiedBy>Nigel Davies</cp:lastModifiedBy>
  <cp:revision>375</cp:revision>
  <dcterms:created xsi:type="dcterms:W3CDTF">2012-02-01T18:48:10Z</dcterms:created>
  <dcterms:modified xsi:type="dcterms:W3CDTF">2021-10-28T15:02:56Z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1173511677</vt:i4>
  </property>
  <property fmtid="{D5CDD505-2E9C-101B-9397-08002B2CF9AE}" pid="3" name="_NewReviewCycle">
    <vt:lpwstr/>
  </property>
  <property fmtid="{D5CDD505-2E9C-101B-9397-08002B2CF9AE}" pid="4" name="_EmailSubject">
    <vt:lpwstr>SORP Board Slides</vt:lpwstr>
  </property>
  <property fmtid="{D5CDD505-2E9C-101B-9397-08002B2CF9AE}" pid="5" name="_AuthorEmail">
    <vt:lpwstr>Amie.Woods@charitycommission.gov.uk</vt:lpwstr>
  </property>
  <property fmtid="{D5CDD505-2E9C-101B-9397-08002B2CF9AE}" pid="6" name="_AuthorEmailDisplayName">
    <vt:lpwstr>Amie Woods</vt:lpwstr>
  </property>
  <property fmtid="{D5CDD505-2E9C-101B-9397-08002B2CF9AE}" pid="7" name="_PreviousAdHocReviewCycleID">
    <vt:i4>1426127842</vt:i4>
  </property>
</Properties>
</file>