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26"/>
  </p:notesMasterIdLst>
  <p:sldIdLst>
    <p:sldId id="256" r:id="rId15"/>
    <p:sldId id="303" r:id="rId16"/>
    <p:sldId id="324" r:id="rId17"/>
    <p:sldId id="328" r:id="rId18"/>
    <p:sldId id="318" r:id="rId19"/>
    <p:sldId id="331" r:id="rId20"/>
    <p:sldId id="330" r:id="rId21"/>
    <p:sldId id="326" r:id="rId22"/>
    <p:sldId id="323" r:id="rId23"/>
    <p:sldId id="329" r:id="rId24"/>
    <p:sldId id="332" r:id="rId2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F46"/>
    <a:srgbClr val="190E35"/>
    <a:srgbClr val="190D35"/>
    <a:srgbClr val="0055B8"/>
    <a:srgbClr val="009AC7"/>
    <a:srgbClr val="B00D23"/>
    <a:srgbClr val="1E1348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00E58-A61D-4D69-BECB-376FBA851BAF}" v="1" dt="2021-11-24T09:31:11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6" y="95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9BCA74-BF52-4F4F-A19F-6344397DCDEC}" type="datetimeFigureOut">
              <a:rPr lang="en-GB"/>
              <a:pPr/>
              <a:t>02/12/2021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A15AFD-DC60-4F61-BF79-3D936C21A30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48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-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C40CF6F5-99D4-43F0-918B-54C195B9AD92}" type="slidenum">
              <a:rPr lang="en-GB" sz="1200"/>
              <a:pPr eaLnBrk="1" hangingPunct="1"/>
              <a:t>1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0172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5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489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339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9515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41356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8663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0719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369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7877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91238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26556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323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866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23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64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075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6906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1087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481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025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1167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76444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45698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143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927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97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8664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290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9621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963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4137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36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3319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466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881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92225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1138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922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547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0498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01079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645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589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093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987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00073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7897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56495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146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400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7821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16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27651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4887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2147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1947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2788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85539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8431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4036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632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35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351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0784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77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6013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48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075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00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324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2390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243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1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615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0768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34491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9842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6957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768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10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758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950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4246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3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15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085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52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310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6110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45145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4594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890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279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946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65044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153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1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450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209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4666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03927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59672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811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964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4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6870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0659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31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7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285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8158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06217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00413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49440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3760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2931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774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671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0159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4254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587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162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81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18553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01671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5912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3579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4870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6412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486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10363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5957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06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876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688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63951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70450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27818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226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851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741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4184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8277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40674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35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951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8482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2181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86724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7641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69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718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v.uk/government/publications/accounts-monitoring-review-reporting-of-related-party-transactions-in-charity-accounts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gov.uk/government/publications/accounts-monitoring-charities-annual-reports-and-accounts-meeting-the-readers-needs" TargetMode="External"/><Relationship Id="rId5" Type="http://schemas.openxmlformats.org/officeDocument/2006/relationships/hyperlink" Target="https://www.gov.uk/government/collections/accounts-monitoring-charity-commission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uk/government/collections/receipts-and-payments-accounts-pack-cc16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haritysorp.org/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gov.uk/government/publications/guidance-for-auditors-and-independent-examiners-of-charities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gov.uk/government/publications/independent-examination-of-charity-accounts-examiners-cc32" TargetMode="External"/><Relationship Id="rId10" Type="http://schemas.openxmlformats.org/officeDocument/2006/relationships/hyperlink" Target="https://www.gov.uk/government/collections/accruals-accounts-pack-cc17-sorp-frs-102-for-charitable-companies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gov.uk/government/collections/accruals-accounts-pack-cc17-sorp-frs-1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s://assets.publishing.service.gov.uk/government/uploads/system/uploads/attachment_data/file/827587/A_benchmark_for_external_scrutiny_of_charity_accounts_PDF.pdf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www.gov.uk/government/publications/a-benchmark-for-the-external-scrutiny-of-charity-accounts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ounded Rectangle 2"/>
          <p:cNvSpPr>
            <a:spLocks noChangeArrowheads="1"/>
          </p:cNvSpPr>
          <p:nvPr/>
        </p:nvSpPr>
        <p:spPr bwMode="auto">
          <a:xfrm>
            <a:off x="309563" y="268288"/>
            <a:ext cx="12385675" cy="9217025"/>
          </a:xfrm>
          <a:prstGeom prst="roundRect">
            <a:avLst>
              <a:gd name="adj" fmla="val 1907"/>
            </a:avLst>
          </a:prstGeom>
          <a:solidFill>
            <a:srgbClr val="190D3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893888" y="3221038"/>
            <a:ext cx="66960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GB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Practitioner Briefing-</a:t>
            </a:r>
          </a:p>
          <a:p>
            <a:pPr algn="l" eaLnBrk="1" hangingPunct="1"/>
            <a:r>
              <a:rPr lang="en-GB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Charity Commission’s ‘external scrutiny benchmark’ explained</a:t>
            </a:r>
          </a:p>
          <a:p>
            <a:pPr algn="l" eaLnBrk="1" hangingPunct="1"/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Nigel Davies, Assistant Director, Accountancy Services</a:t>
            </a:r>
          </a:p>
        </p:txBody>
      </p:sp>
      <p:sp>
        <p:nvSpPr>
          <p:cNvPr id="16387" name="TextBox 15"/>
          <p:cNvSpPr txBox="1">
            <a:spLocks noChangeArrowheads="1"/>
          </p:cNvSpPr>
          <p:nvPr/>
        </p:nvSpPr>
        <p:spPr bwMode="auto">
          <a:xfrm>
            <a:off x="1893888" y="8621713"/>
            <a:ext cx="350678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 2021</a:t>
            </a:r>
          </a:p>
          <a:p>
            <a:pPr algn="l" eaLnBrk="1" hangingPunct="1"/>
            <a:endParaRPr lang="en-GB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TextBox 18"/>
          <p:cNvSpPr txBox="1">
            <a:spLocks noChangeArrowheads="1"/>
          </p:cNvSpPr>
          <p:nvPr/>
        </p:nvSpPr>
        <p:spPr bwMode="auto">
          <a:xfrm>
            <a:off x="6286500" y="941387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6389" name="Picture 3" descr="CC_WHITE_A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700088"/>
            <a:ext cx="3962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E175C7-A3E4-4917-A990-2DDBD7622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5440592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Accounts research underpinnings: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Accounts research studies have shown a consistent level of poor quality filings of accounts over a number of years: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https://www.gov.uk/government/collections/accounts-monitoring-charity-commission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 terms of independent examination (smaller charities) the basic elements are often missing –see most recently reported study: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6"/>
              </a:rPr>
              <a:t>https://www.gov.uk/government/publications/accounts-monitoring-charities-annual-reports-and-accounts-meeting-the-readers-needs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With respect to audited charities (over £1m income)- related party transactions is the area where reporting can be poor: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7"/>
              </a:rPr>
              <a:t>https://www.gov.uk/government/publications/accounts-monitoring-review-reporting-of-related-party-transactions-in-charity-accounts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endParaRPr lang="en-GB" altLang="en-US" sz="2400" kern="0" dirty="0">
              <a:solidFill>
                <a:srgbClr val="0082A1"/>
              </a:solidFill>
              <a:latin typeface="Arial"/>
              <a:ea typeface="+mn-e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087103-F6B4-44A7-B14D-A1E21DE1E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5974"/>
      </p:ext>
    </p:extLst>
  </p:cSld>
  <p:clrMapOvr>
    <a:masterClrMapping/>
  </p:clrMapOvr>
  <p:transition advTm="62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1720023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Resources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Directions for independent examination: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https://www.gov.uk/government/publications/independent-examination-of-charity-accounts-examiners-cc32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Reporting Matters of Material Significance: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6"/>
              </a:rPr>
              <a:t>https://www.gov.uk/government/publications/guidance-for-auditors-and-independent-examiners-of-charities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SORP: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7"/>
              </a:rPr>
              <a:t>https://charitysorp.org/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R&amp;P accounts pack: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8"/>
              </a:rPr>
              <a:t>https://www.gov.uk/government/collections/receipts-and-payments-accounts-pack-cc16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SORP (non-company) accounts pack: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9"/>
              </a:rPr>
              <a:t>https://www.gov.uk/government/collections/accruals-accounts-pack-cc17-sorp-frs-102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SORP (charitable company) accounts pack: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10"/>
              </a:rPr>
              <a:t>https://www.gov.uk/government/collections/accruals-accounts-pack-cc17-sorp-frs-102-for-charitable-companies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19E41D-0934-4487-8271-222F8F7EE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6399"/>
      </p:ext>
    </p:extLst>
  </p:cSld>
  <p:clrMapOvr>
    <a:masterClrMapping/>
  </p:clrMapOvr>
  <p:transition advTm="48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2739533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Briefing overview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role of the auditor and independent examiner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How did the benchmark come about?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What is the benchmark?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How the Commission uses the benchmark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Legal and research underpinnings for the benchmark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Scrutiny resources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910234-C9BC-4BD6-98BE-655B28FC6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8997"/>
      </p:ext>
    </p:extLst>
  </p:cSld>
  <p:clrMapOvr>
    <a:masterClrMapping/>
  </p:clrMapOvr>
  <p:transition advTm="23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783908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The of auditor and independent examiner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auditor – to give an ‘opinion as to whether the accounts are ‘true and fair’ (or limited assurance if simple receipts and payments accounts- see 2008 Regulations*)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Auditor conducts their audit with regard to ISAs, Audit Practice Note 11, and ethical standards and applicable guidance from professional body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the independent examiner – he/she only reports on a limited number of specific matters with regard to the accounts.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IE conducts their examination accordance with the 2008 Regulations* and the Directions issued by the Charity Commission – publication CC32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Often the auditor or examiner will format the accounts from the ‘trial balance’ stage (CC32 Direction 2)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E1A675-5C55-4B5D-8CBD-F51125537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7718"/>
      </p:ext>
    </p:extLst>
  </p:cSld>
  <p:clrMapOvr>
    <a:masterClrMapping/>
  </p:clrMapOvr>
  <p:transition advTm="74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080191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How did the benchmark come about?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auditor  and independent examiner play in under pinning public confidence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Trustees’ and stakeholders will anticipate the work is done properly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set a minimum standard to improve the information available on our register (charities income over £25,000) that ensures the basics are covered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As part of our dialogue with professional bodies ICAEW and ACCA to improve standards: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support the profession by ensuring that poor practice when identified has consequences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encourage acquisition of knowledge by professionals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provide a basis to challenge trustees’ choice of professional (see CC31 Independent Examination- guidance for trustees)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GB" altLang="en-US" sz="1800" kern="0" dirty="0">
              <a:solidFill>
                <a:srgbClr val="0082A1"/>
              </a:solidFill>
              <a:latin typeface="Arial"/>
              <a:ea typeface="+mn-e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1050F4-A8A0-49A1-BA8C-213FF769D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6671"/>
      </p:ext>
    </p:extLst>
  </p:cSld>
  <p:clrMapOvr>
    <a:masterClrMapping/>
  </p:clrMapOvr>
  <p:transition advTm="117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3977051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What is the benchmark?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benchmark was published in August 2019: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https://assets.publishing.service.gov.uk/government/uploads/system/uploads/attachment_data/file/827587/A_benchmark_for_external_scrutiny_of_charity_accounts_PDF.pdf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Not a quality check rather a completeness of elements check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focus is on two areas: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Elements are present (report, accounts, external scrutiny)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Accounts format is correct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Trustees are responsible for signing off both the report and accounts and so auditor/ IE is ok if in their report they advise  omission(s) and also notify the regulator of a ‘matter of material significance’ where appropriate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2E797A-7DBC-49A7-BA35-5E8D1BA5F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28659"/>
      </p:ext>
    </p:extLst>
  </p:cSld>
  <p:clrMapOvr>
    <a:masterClrMapping/>
  </p:clrMapOvr>
  <p:transition advTm="63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7556556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9 criteria - applying to either form of accounts: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Trustees’ annual report present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External scrutiny undertaken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Correct external scrutiny done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External scrutiny correctly worded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Either Receipts and Payment or Statement of Financial Activities present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Either Statement of Assets and Liabilities or balance sheet present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Accounts internally consistent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Accounts add up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Fund accounting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altLang="en-US" sz="2400" kern="0" dirty="0">
              <a:solidFill>
                <a:srgbClr val="0082A1"/>
              </a:solidFill>
              <a:latin typeface="Arial"/>
              <a:ea typeface="+mn-e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F48E91-28CD-4463-967A-59F90B1E7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9733"/>
      </p:ext>
    </p:extLst>
  </p:cSld>
  <p:clrMapOvr>
    <a:masterClrMapping/>
  </p:clrMapOvr>
  <p:transition advTm="66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8414163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6 criteria applying to accruals (SORP) accounts only: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Accruals accounts done where required by law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Correct SORP cited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Related party disclosures present and complete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For companies- I&amp;E account included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If group accounts required- consolidation is done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If a ‘larger’ charity the cash flow statement is present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altLang="en-US" sz="2400" kern="0" dirty="0">
              <a:solidFill>
                <a:srgbClr val="0082A1"/>
              </a:solidFill>
              <a:latin typeface="Arial"/>
              <a:ea typeface="+mn-e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BD5C84-C0F7-4B4B-B9C0-5C3DC7A77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8430"/>
      </p:ext>
    </p:extLst>
  </p:cSld>
  <p:clrMapOvr>
    <a:masterClrMapping/>
  </p:clrMapOvr>
  <p:transition advTm="73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916958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How the Commission uses the benchmark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Commission has no role in regulating the audit and accountancy profession but we have an interest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Since its publication the benchmark has been applied for the following purposes: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identify poor practice that requires referral to professional accountancy bodies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inform an ongoing dialogue with audit supervisory bodies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set criteria for themed accounts reviews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inform our approach to handling complaints about charities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To inform regulatory casework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Plan your scrutiny with the benchmark in mind along with the audit standards or the Directions for Independent Examination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8B89AD-2D03-4C24-B172-CFF3CD941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2742"/>
      </p:ext>
    </p:extLst>
  </p:cSld>
  <p:clrMapOvr>
    <a:masterClrMapping/>
  </p:clrMapOvr>
  <p:transition advTm="98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3343864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Legal underpinnings: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Legal underpinnings are set out in an annex to the benchmark and also in a separate publication: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https://www.gov.uk/government/publications/a-benchmark-for-the-external-scrutiny-of-charity-accounts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 brief: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Scrutiny wording and accounts format related items are derived from statute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SORP items underpinned by PN11/ Directions for Independent Examination </a:t>
            </a:r>
            <a:r>
              <a:rPr lang="en-GB" altLang="en-US" sz="2400" u="sng" kern="0" dirty="0">
                <a:solidFill>
                  <a:srgbClr val="0082A1"/>
                </a:solidFill>
                <a:latin typeface="Arial"/>
                <a:ea typeface="+mn-ea"/>
              </a:rPr>
              <a:t>and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either the SORP’s ‘must’ requirements and/ or </a:t>
            </a:r>
            <a:r>
              <a:rPr lang="en-GB" altLang="en-US" sz="2400" kern="0" dirty="0" err="1">
                <a:solidFill>
                  <a:srgbClr val="0082A1"/>
                </a:solidFill>
                <a:latin typeface="Arial"/>
                <a:ea typeface="+mn-ea"/>
              </a:rPr>
              <a:t>Acc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’ Standard FRS100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B6E5FC-14D7-4609-8B5A-1CDB61FCD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1004"/>
      </p:ext>
    </p:extLst>
  </p:cSld>
  <p:clrMapOvr>
    <a:masterClrMapping/>
  </p:clrMapOvr>
  <p:transition advTm="4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815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AA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Pages>0</Pages>
  <Words>936</Words>
  <Characters>0</Characters>
  <Application>Microsoft Office PowerPoint</Application>
  <PresentationFormat>Custom</PresentationFormat>
  <Lines>0</Lines>
  <Paragraphs>88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Arial</vt:lpstr>
      <vt:lpstr>Calibri</vt:lpstr>
      <vt:lpstr>Gill Sans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2</dc:title>
  <dc:creator>Darren Poole</dc:creator>
  <cp:lastModifiedBy>Lauren Hembley</cp:lastModifiedBy>
  <cp:revision>404</cp:revision>
  <dcterms:created xsi:type="dcterms:W3CDTF">2012-02-01T18:48:10Z</dcterms:created>
  <dcterms:modified xsi:type="dcterms:W3CDTF">2021-12-02T14:55:01Z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1173511677</vt:i4>
  </property>
  <property fmtid="{D5CDD505-2E9C-101B-9397-08002B2CF9AE}" pid="3" name="_NewReviewCycle">
    <vt:lpwstr/>
  </property>
  <property fmtid="{D5CDD505-2E9C-101B-9397-08002B2CF9AE}" pid="4" name="_EmailSubject">
    <vt:lpwstr>SORP Board Slides</vt:lpwstr>
  </property>
  <property fmtid="{D5CDD505-2E9C-101B-9397-08002B2CF9AE}" pid="5" name="_AuthorEmail">
    <vt:lpwstr>Amie.Woods@charitycommission.gov.uk</vt:lpwstr>
  </property>
  <property fmtid="{D5CDD505-2E9C-101B-9397-08002B2CF9AE}" pid="6" name="_AuthorEmailDisplayName">
    <vt:lpwstr>Amie Woods</vt:lpwstr>
  </property>
  <property fmtid="{D5CDD505-2E9C-101B-9397-08002B2CF9AE}" pid="7" name="_PreviousAdHocReviewCycleID">
    <vt:i4>1426127842</vt:i4>
  </property>
</Properties>
</file>