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94" r:id="rId5"/>
  </p:sldMasterIdLst>
  <p:notesMasterIdLst>
    <p:notesMasterId r:id="rId23"/>
  </p:notesMasterIdLst>
  <p:handoutMasterIdLst>
    <p:handoutMasterId r:id="rId24"/>
  </p:handoutMasterIdLst>
  <p:sldIdLst>
    <p:sldId id="256" r:id="rId6"/>
    <p:sldId id="281" r:id="rId7"/>
    <p:sldId id="270" r:id="rId8"/>
    <p:sldId id="271" r:id="rId9"/>
    <p:sldId id="273" r:id="rId10"/>
    <p:sldId id="279" r:id="rId11"/>
    <p:sldId id="280" r:id="rId12"/>
    <p:sldId id="283" r:id="rId13"/>
    <p:sldId id="274" r:id="rId14"/>
    <p:sldId id="275" r:id="rId15"/>
    <p:sldId id="277" r:id="rId16"/>
    <p:sldId id="276" r:id="rId17"/>
    <p:sldId id="278" r:id="rId18"/>
    <p:sldId id="284" r:id="rId19"/>
    <p:sldId id="286" r:id="rId20"/>
    <p:sldId id="282" r:id="rId21"/>
    <p:sldId id="267" r:id="rId22"/>
  </p:sldIdLst>
  <p:sldSz cx="9144000" cy="6858000" type="screen4x3"/>
  <p:notesSz cx="6794500" cy="9906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5E5E"/>
    <a:srgbClr val="C1B7AF"/>
    <a:srgbClr val="B5C097"/>
    <a:srgbClr val="A1C2CB"/>
    <a:srgbClr val="E7B590"/>
    <a:srgbClr val="97BDB5"/>
    <a:srgbClr val="FDE2AB"/>
    <a:srgbClr val="CEB8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164" y="114"/>
      </p:cViewPr>
      <p:guideLst/>
    </p:cSldViewPr>
  </p:slideViewPr>
  <p:notesTextViewPr>
    <p:cViewPr>
      <p:scale>
        <a:sx n="1" d="1"/>
        <a:sy n="1" d="1"/>
      </p:scale>
      <p:origin x="0" y="0"/>
    </p:cViewPr>
  </p:notesTextViewPr>
  <p:notesViewPr>
    <p:cSldViewPr snapToGrid="0">
      <p:cViewPr varScale="1">
        <p:scale>
          <a:sx n="94" d="100"/>
          <a:sy n="94" d="100"/>
        </p:scale>
        <p:origin x="370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Berney" userId="S::jane.berney@icaew.com::5019ace5-8f26-4f11-8ee0-a48a9bc475c5" providerId="AD" clId="Web-{E3F3A1EC-92A0-F6FD-CBAF-B4B9EDA928E0}"/>
    <pc:docChg chg="modSld sldOrd">
      <pc:chgData name="Jane Berney" userId="S::jane.berney@icaew.com::5019ace5-8f26-4f11-8ee0-a48a9bc475c5" providerId="AD" clId="Web-{E3F3A1EC-92A0-F6FD-CBAF-B4B9EDA928E0}" dt="2018-10-11T15:05:28.697" v="8"/>
      <pc:docMkLst>
        <pc:docMk/>
      </pc:docMkLst>
      <pc:sldChg chg="modSp">
        <pc:chgData name="Jane Berney" userId="S::jane.berney@icaew.com::5019ace5-8f26-4f11-8ee0-a48a9bc475c5" providerId="AD" clId="Web-{E3F3A1EC-92A0-F6FD-CBAF-B4B9EDA928E0}" dt="2018-10-11T15:04:10.792" v="4" actId="20577"/>
        <pc:sldMkLst>
          <pc:docMk/>
          <pc:sldMk cId="746715338" sldId="271"/>
        </pc:sldMkLst>
        <pc:spChg chg="mod">
          <ac:chgData name="Jane Berney" userId="S::jane.berney@icaew.com::5019ace5-8f26-4f11-8ee0-a48a9bc475c5" providerId="AD" clId="Web-{E3F3A1EC-92A0-F6FD-CBAF-B4B9EDA928E0}" dt="2018-10-11T15:04:10.792" v="4" actId="20577"/>
          <ac:spMkLst>
            <pc:docMk/>
            <pc:sldMk cId="746715338" sldId="271"/>
            <ac:spMk id="3" creationId="{00000000-0000-0000-0000-000000000000}"/>
          </ac:spMkLst>
        </pc:spChg>
      </pc:sldChg>
      <pc:sldChg chg="addSp modSp">
        <pc:chgData name="Jane Berney" userId="S::jane.berney@icaew.com::5019ace5-8f26-4f11-8ee0-a48a9bc475c5" providerId="AD" clId="Web-{E3F3A1EC-92A0-F6FD-CBAF-B4B9EDA928E0}" dt="2018-10-11T15:05:28.697" v="8"/>
        <pc:sldMkLst>
          <pc:docMk/>
          <pc:sldMk cId="3972383682" sldId="275"/>
        </pc:sldMkLst>
        <pc:spChg chg="add mod">
          <ac:chgData name="Jane Berney" userId="S::jane.berney@icaew.com::5019ace5-8f26-4f11-8ee0-a48a9bc475c5" providerId="AD" clId="Web-{E3F3A1EC-92A0-F6FD-CBAF-B4B9EDA928E0}" dt="2018-10-11T15:05:28.697" v="8"/>
          <ac:spMkLst>
            <pc:docMk/>
            <pc:sldMk cId="3972383682" sldId="275"/>
            <ac:spMk id="6" creationId="{9B297715-52AD-403B-9AF0-60C054A05D23}"/>
          </ac:spMkLst>
        </pc:spChg>
      </pc:sldChg>
      <pc:sldChg chg="ord">
        <pc:chgData name="Jane Berney" userId="S::jane.berney@icaew.com::5019ace5-8f26-4f11-8ee0-a48a9bc475c5" providerId="AD" clId="Web-{E3F3A1EC-92A0-F6FD-CBAF-B4B9EDA928E0}" dt="2018-10-11T15:04:49.994" v="6"/>
        <pc:sldMkLst>
          <pc:docMk/>
          <pc:sldMk cId="736326799" sldId="277"/>
        </pc:sldMkLst>
      </pc:sldChg>
    </pc:docChg>
  </pc:docChgLst>
  <pc:docChgLst>
    <pc:chgData name="Jane Berney" userId="S::jane.berney@icaew.com::5019ace5-8f26-4f11-8ee0-a48a9bc475c5" providerId="AD" clId="Web-{96FBFE04-713B-C7B8-64C7-22AA6A7B2635}"/>
    <pc:docChg chg="modSld">
      <pc:chgData name="Jane Berney" userId="S::jane.berney@icaew.com::5019ace5-8f26-4f11-8ee0-a48a9bc475c5" providerId="AD" clId="Web-{96FBFE04-713B-C7B8-64C7-22AA6A7B2635}" dt="2018-11-23T08:32:45.397" v="8" actId="20577"/>
      <pc:docMkLst>
        <pc:docMk/>
      </pc:docMkLst>
      <pc:sldChg chg="modSp">
        <pc:chgData name="Jane Berney" userId="S::jane.berney@icaew.com::5019ace5-8f26-4f11-8ee0-a48a9bc475c5" providerId="AD" clId="Web-{96FBFE04-713B-C7B8-64C7-22AA6A7B2635}" dt="2018-11-23T08:32:42.756" v="6" actId="20577"/>
        <pc:sldMkLst>
          <pc:docMk/>
          <pc:sldMk cId="746715338" sldId="271"/>
        </pc:sldMkLst>
        <pc:spChg chg="mod">
          <ac:chgData name="Jane Berney" userId="S::jane.berney@icaew.com::5019ace5-8f26-4f11-8ee0-a48a9bc475c5" providerId="AD" clId="Web-{96FBFE04-713B-C7B8-64C7-22AA6A7B2635}" dt="2018-11-23T08:32:42.756" v="6" actId="20577"/>
          <ac:spMkLst>
            <pc:docMk/>
            <pc:sldMk cId="746715338" sldId="271"/>
            <ac:spMk id="3" creationId="{00000000-0000-0000-0000-000000000000}"/>
          </ac:spMkLst>
        </pc:spChg>
      </pc:sldChg>
    </pc:docChg>
  </pc:docChgLst>
  <pc:docChgLst>
    <pc:chgData name="Jane Berney" userId="S::jane.berney@icaew.com::5019ace5-8f26-4f11-8ee0-a48a9bc475c5" providerId="AD" clId="Web-{E32113EB-9D5F-AA78-548A-3B3AAF0F5BF3}"/>
    <pc:docChg chg="modSld">
      <pc:chgData name="Jane Berney" userId="S::jane.berney@icaew.com::5019ace5-8f26-4f11-8ee0-a48a9bc475c5" providerId="AD" clId="Web-{E32113EB-9D5F-AA78-548A-3B3AAF0F5BF3}" dt="2018-11-05T14:23:54.203" v="195" actId="20577"/>
      <pc:docMkLst>
        <pc:docMk/>
      </pc:docMkLst>
      <pc:sldChg chg="addSp modSp">
        <pc:chgData name="Jane Berney" userId="S::jane.berney@icaew.com::5019ace5-8f26-4f11-8ee0-a48a9bc475c5" providerId="AD" clId="Web-{E32113EB-9D5F-AA78-548A-3B3AAF0F5BF3}" dt="2018-11-05T14:23:11.011" v="168" actId="20577"/>
        <pc:sldMkLst>
          <pc:docMk/>
          <pc:sldMk cId="3638772051" sldId="274"/>
        </pc:sldMkLst>
        <pc:spChg chg="mod">
          <ac:chgData name="Jane Berney" userId="S::jane.berney@icaew.com::5019ace5-8f26-4f11-8ee0-a48a9bc475c5" providerId="AD" clId="Web-{E32113EB-9D5F-AA78-548A-3B3AAF0F5BF3}" dt="2018-11-05T14:22:08.240" v="140" actId="20577"/>
          <ac:spMkLst>
            <pc:docMk/>
            <pc:sldMk cId="3638772051" sldId="274"/>
            <ac:spMk id="2" creationId="{00000000-0000-0000-0000-000000000000}"/>
          </ac:spMkLst>
        </pc:spChg>
        <pc:spChg chg="mod">
          <ac:chgData name="Jane Berney" userId="S::jane.berney@icaew.com::5019ace5-8f26-4f11-8ee0-a48a9bc475c5" providerId="AD" clId="Web-{E32113EB-9D5F-AA78-548A-3B3AAF0F5BF3}" dt="2018-11-05T14:23:11.011" v="168" actId="20577"/>
          <ac:spMkLst>
            <pc:docMk/>
            <pc:sldMk cId="3638772051" sldId="274"/>
            <ac:spMk id="3" creationId="{00000000-0000-0000-0000-000000000000}"/>
          </ac:spMkLst>
        </pc:spChg>
        <pc:picChg chg="add mod">
          <ac:chgData name="Jane Berney" userId="S::jane.berney@icaew.com::5019ace5-8f26-4f11-8ee0-a48a9bc475c5" providerId="AD" clId="Web-{E32113EB-9D5F-AA78-548A-3B3AAF0F5BF3}" dt="2018-11-05T14:22:21.715" v="165" actId="1076"/>
          <ac:picMkLst>
            <pc:docMk/>
            <pc:sldMk cId="3638772051" sldId="274"/>
            <ac:picMk id="5" creationId="{A51F71F9-3898-4DE4-8819-0432239FA6E2}"/>
          </ac:picMkLst>
        </pc:picChg>
      </pc:sldChg>
      <pc:sldChg chg="modSp">
        <pc:chgData name="Jane Berney" userId="S::jane.berney@icaew.com::5019ace5-8f26-4f11-8ee0-a48a9bc475c5" providerId="AD" clId="Web-{E32113EB-9D5F-AA78-548A-3B3AAF0F5BF3}" dt="2018-11-05T14:23:54.201" v="194" actId="20577"/>
        <pc:sldMkLst>
          <pc:docMk/>
          <pc:sldMk cId="3972383682" sldId="275"/>
        </pc:sldMkLst>
        <pc:spChg chg="mod">
          <ac:chgData name="Jane Berney" userId="S::jane.berney@icaew.com::5019ace5-8f26-4f11-8ee0-a48a9bc475c5" providerId="AD" clId="Web-{E32113EB-9D5F-AA78-548A-3B3AAF0F5BF3}" dt="2018-11-05T14:23:30.496" v="172" actId="20577"/>
          <ac:spMkLst>
            <pc:docMk/>
            <pc:sldMk cId="3972383682" sldId="275"/>
            <ac:spMk id="2" creationId="{00000000-0000-0000-0000-000000000000}"/>
          </ac:spMkLst>
        </pc:spChg>
        <pc:spChg chg="mod">
          <ac:chgData name="Jane Berney" userId="S::jane.berney@icaew.com::5019ace5-8f26-4f11-8ee0-a48a9bc475c5" providerId="AD" clId="Web-{E32113EB-9D5F-AA78-548A-3B3AAF0F5BF3}" dt="2018-11-05T14:23:54.201" v="194" actId="20577"/>
          <ac:spMkLst>
            <pc:docMk/>
            <pc:sldMk cId="3972383682" sldId="275"/>
            <ac:spMk id="3" creationId="{00000000-0000-0000-0000-000000000000}"/>
          </ac:spMkLst>
        </pc:spChg>
      </pc:sldChg>
    </pc:docChg>
  </pc:docChgLst>
  <pc:docChgLst>
    <pc:chgData name="Guest User" userId="S::urn:spo:anon#f99cb940b009e7319f842fe42d3a9afbf3f60e0a1ea1bf20213c01f91c02f72b::" providerId="AD" clId="Web-{008ED68C-ECD3-4CC9-A251-1F3C91E3CB50}"/>
    <pc:docChg chg="modSld">
      <pc:chgData name="Guest User" userId="S::urn:spo:anon#f99cb940b009e7319f842fe42d3a9afbf3f60e0a1ea1bf20213c01f91c02f72b::" providerId="AD" clId="Web-{008ED68C-ECD3-4CC9-A251-1F3C91E3CB50}" dt="2018-11-23T11:53:23.954" v="116"/>
      <pc:docMkLst>
        <pc:docMk/>
      </pc:docMkLst>
      <pc:sldChg chg="modNotes">
        <pc:chgData name="Guest User" userId="S::urn:spo:anon#f99cb940b009e7319f842fe42d3a9afbf3f60e0a1ea1bf20213c01f91c02f72b::" providerId="AD" clId="Web-{008ED68C-ECD3-4CC9-A251-1F3C91E3CB50}" dt="2018-11-23T11:52:29.517" v="89"/>
        <pc:sldMkLst>
          <pc:docMk/>
          <pc:sldMk cId="3972383682" sldId="275"/>
        </pc:sldMkLst>
      </pc:sldChg>
      <pc:sldChg chg="modNotes">
        <pc:chgData name="Guest User" userId="S::urn:spo:anon#f99cb940b009e7319f842fe42d3a9afbf3f60e0a1ea1bf20213c01f91c02f72b::" providerId="AD" clId="Web-{008ED68C-ECD3-4CC9-A251-1F3C91E3CB50}" dt="2018-11-23T11:53:23.954" v="116"/>
        <pc:sldMkLst>
          <pc:docMk/>
          <pc:sldMk cId="2189996937" sldId="276"/>
        </pc:sldMkLst>
      </pc:sldChg>
      <pc:sldChg chg="modNotes">
        <pc:chgData name="Guest User" userId="S::urn:spo:anon#f99cb940b009e7319f842fe42d3a9afbf3f60e0a1ea1bf20213c01f91c02f72b::" providerId="AD" clId="Web-{008ED68C-ECD3-4CC9-A251-1F3C91E3CB50}" dt="2018-11-23T11:53:00.282" v="99"/>
        <pc:sldMkLst>
          <pc:docMk/>
          <pc:sldMk cId="736326799" sldId="277"/>
        </pc:sldMkLst>
      </pc:sldChg>
      <pc:sldChg chg="modNotes">
        <pc:chgData name="Guest User" userId="S::urn:spo:anon#f99cb940b009e7319f842fe42d3a9afbf3f60e0a1ea1bf20213c01f91c02f72b::" providerId="AD" clId="Web-{008ED68C-ECD3-4CC9-A251-1F3C91E3CB50}" dt="2018-11-23T11:50:55.438" v="5"/>
        <pc:sldMkLst>
          <pc:docMk/>
          <pc:sldMk cId="3256400775" sldId="283"/>
        </pc:sldMkLst>
      </pc:sldChg>
    </pc:docChg>
  </pc:docChgLst>
  <pc:docChgLst>
    <pc:chgData name="Jane Berney" userId="S::jane.berney@icaew.com::5019ace5-8f26-4f11-8ee0-a48a9bc475c5" providerId="AD" clId="Web-{D770B35E-5406-3C26-84D7-55FAD4E69BFD}"/>
    <pc:docChg chg="modSld">
      <pc:chgData name="Jane Berney" userId="S::jane.berney@icaew.com::5019ace5-8f26-4f11-8ee0-a48a9bc475c5" providerId="AD" clId="Web-{D770B35E-5406-3C26-84D7-55FAD4E69BFD}" dt="2018-11-23T08:51:56.796" v="121" actId="20577"/>
      <pc:docMkLst>
        <pc:docMk/>
      </pc:docMkLst>
      <pc:sldChg chg="modSp">
        <pc:chgData name="Jane Berney" userId="S::jane.berney@icaew.com::5019ace5-8f26-4f11-8ee0-a48a9bc475c5" providerId="AD" clId="Web-{D770B35E-5406-3C26-84D7-55FAD4E69BFD}" dt="2018-11-23T08:51:29.328" v="98" actId="20577"/>
        <pc:sldMkLst>
          <pc:docMk/>
          <pc:sldMk cId="634754094" sldId="270"/>
        </pc:sldMkLst>
        <pc:spChg chg="mod">
          <ac:chgData name="Jane Berney" userId="S::jane.berney@icaew.com::5019ace5-8f26-4f11-8ee0-a48a9bc475c5" providerId="AD" clId="Web-{D770B35E-5406-3C26-84D7-55FAD4E69BFD}" dt="2018-11-23T08:51:29.328" v="98" actId="20577"/>
          <ac:spMkLst>
            <pc:docMk/>
            <pc:sldMk cId="634754094" sldId="270"/>
            <ac:spMk id="7" creationId="{00000000-0000-0000-0000-000000000000}"/>
          </ac:spMkLst>
        </pc:spChg>
        <pc:spChg chg="mod">
          <ac:chgData name="Jane Berney" userId="S::jane.berney@icaew.com::5019ace5-8f26-4f11-8ee0-a48a9bc475c5" providerId="AD" clId="Web-{D770B35E-5406-3C26-84D7-55FAD4E69BFD}" dt="2018-11-23T08:49:38.014" v="77" actId="20577"/>
          <ac:spMkLst>
            <pc:docMk/>
            <pc:sldMk cId="634754094" sldId="270"/>
            <ac:spMk id="8" creationId="{00000000-0000-0000-0000-000000000000}"/>
          </ac:spMkLst>
        </pc:spChg>
      </pc:sldChg>
      <pc:sldChg chg="modSp">
        <pc:chgData name="Jane Berney" userId="S::jane.berney@icaew.com::5019ace5-8f26-4f11-8ee0-a48a9bc475c5" providerId="AD" clId="Web-{D770B35E-5406-3C26-84D7-55FAD4E69BFD}" dt="2018-11-23T08:51:56.796" v="120" actId="20577"/>
        <pc:sldMkLst>
          <pc:docMk/>
          <pc:sldMk cId="4014056771" sldId="281"/>
        </pc:sldMkLst>
        <pc:spChg chg="mod">
          <ac:chgData name="Jane Berney" userId="S::jane.berney@icaew.com::5019ace5-8f26-4f11-8ee0-a48a9bc475c5" providerId="AD" clId="Web-{D770B35E-5406-3C26-84D7-55FAD4E69BFD}" dt="2018-11-23T08:51:56.796" v="120" actId="20577"/>
          <ac:spMkLst>
            <pc:docMk/>
            <pc:sldMk cId="4014056771" sldId="281"/>
            <ac:spMk id="3" creationId="{00000000-0000-0000-0000-000000000000}"/>
          </ac:spMkLst>
        </pc:spChg>
      </pc:sldChg>
    </pc:docChg>
  </pc:docChgLst>
  <pc:docChgLst>
    <pc:chgData name="Jane Berney" userId="S::jane.berney@icaew.com::5019ace5-8f26-4f11-8ee0-a48a9bc475c5" providerId="AD" clId="Web-{CFD54EEA-3183-DB0B-9919-F4C07638AAD7}"/>
    <pc:docChg chg="modSld">
      <pc:chgData name="Jane Berney" userId="S::jane.berney@icaew.com::5019ace5-8f26-4f11-8ee0-a48a9bc475c5" providerId="AD" clId="Web-{CFD54EEA-3183-DB0B-9919-F4C07638AAD7}" dt="2018-10-04T11:26:02.880" v="2" actId="20577"/>
      <pc:docMkLst>
        <pc:docMk/>
      </pc:docMkLst>
      <pc:sldChg chg="modSp">
        <pc:chgData name="Jane Berney" userId="S::jane.berney@icaew.com::5019ace5-8f26-4f11-8ee0-a48a9bc475c5" providerId="AD" clId="Web-{CFD54EEA-3183-DB0B-9919-F4C07638AAD7}" dt="2018-10-04T11:25:50.646" v="0" actId="20577"/>
        <pc:sldMkLst>
          <pc:docMk/>
          <pc:sldMk cId="4281045518" sldId="279"/>
        </pc:sldMkLst>
        <pc:spChg chg="mod">
          <ac:chgData name="Jane Berney" userId="S::jane.berney@icaew.com::5019ace5-8f26-4f11-8ee0-a48a9bc475c5" providerId="AD" clId="Web-{CFD54EEA-3183-DB0B-9919-F4C07638AAD7}" dt="2018-10-04T11:25:50.646" v="0" actId="20577"/>
          <ac:spMkLst>
            <pc:docMk/>
            <pc:sldMk cId="4281045518" sldId="279"/>
            <ac:spMk id="8" creationId="{00000000-0000-0000-0000-000000000000}"/>
          </ac:spMkLst>
        </pc:spChg>
      </pc:sldChg>
    </pc:docChg>
  </pc:docChgLst>
  <pc:docChgLst>
    <pc:chgData name="Jane Berney" userId="S::jane.berney@icaew.com::5019ace5-8f26-4f11-8ee0-a48a9bc475c5" providerId="AD" clId="Web-{6757D623-2A73-B48E-81A5-7CEB0B417E63}"/>
    <pc:docChg chg="modSld">
      <pc:chgData name="Jane Berney" userId="S::jane.berney@icaew.com::5019ace5-8f26-4f11-8ee0-a48a9bc475c5" providerId="AD" clId="Web-{6757D623-2A73-B48E-81A5-7CEB0B417E63}" dt="2018-11-05T14:08:27.333" v="76"/>
      <pc:docMkLst>
        <pc:docMk/>
      </pc:docMkLst>
      <pc:sldChg chg="delSp">
        <pc:chgData name="Jane Berney" userId="S::jane.berney@icaew.com::5019ace5-8f26-4f11-8ee0-a48a9bc475c5" providerId="AD" clId="Web-{6757D623-2A73-B48E-81A5-7CEB0B417E63}" dt="2018-11-05T14:08:27.333" v="76"/>
        <pc:sldMkLst>
          <pc:docMk/>
          <pc:sldMk cId="3638772051" sldId="274"/>
        </pc:sldMkLst>
        <pc:picChg chg="del">
          <ac:chgData name="Jane Berney" userId="S::jane.berney@icaew.com::5019ace5-8f26-4f11-8ee0-a48a9bc475c5" providerId="AD" clId="Web-{6757D623-2A73-B48E-81A5-7CEB0B417E63}" dt="2018-11-05T14:08:27.333" v="76"/>
          <ac:picMkLst>
            <pc:docMk/>
            <pc:sldMk cId="3638772051" sldId="274"/>
            <ac:picMk id="5" creationId="{00000000-0000-0000-0000-000000000000}"/>
          </ac:picMkLst>
        </pc:picChg>
      </pc:sldChg>
      <pc:sldChg chg="modSp">
        <pc:chgData name="Jane Berney" userId="S::jane.berney@icaew.com::5019ace5-8f26-4f11-8ee0-a48a9bc475c5" providerId="AD" clId="Web-{6757D623-2A73-B48E-81A5-7CEB0B417E63}" dt="2018-11-05T14:08:23.379" v="74" actId="20577"/>
        <pc:sldMkLst>
          <pc:docMk/>
          <pc:sldMk cId="1599238505" sldId="280"/>
        </pc:sldMkLst>
        <pc:spChg chg="mod">
          <ac:chgData name="Jane Berney" userId="S::jane.berney@icaew.com::5019ace5-8f26-4f11-8ee0-a48a9bc475c5" providerId="AD" clId="Web-{6757D623-2A73-B48E-81A5-7CEB0B417E63}" dt="2018-11-05T14:08:23.379" v="74" actId="20577"/>
          <ac:spMkLst>
            <pc:docMk/>
            <pc:sldMk cId="1599238505" sldId="280"/>
            <ac:spMk id="3" creationId="{00000000-0000-0000-0000-000000000000}"/>
          </ac:spMkLst>
        </pc:spChg>
      </pc:sldChg>
    </pc:docChg>
  </pc:docChgLst>
  <pc:docChgLst>
    <pc:chgData name="Jane Berney" userId="S::jane.berney@icaew.com::5019ace5-8f26-4f11-8ee0-a48a9bc475c5" providerId="AD" clId="Web-{3467D706-E4B2-22C8-D192-4EC91A459AB2}"/>
    <pc:docChg chg="modSld">
      <pc:chgData name="Jane Berney" userId="S::jane.berney@icaew.com::5019ace5-8f26-4f11-8ee0-a48a9bc475c5" providerId="AD" clId="Web-{3467D706-E4B2-22C8-D192-4EC91A459AB2}" dt="2018-11-01T16:45:53.236" v="13" actId="20577"/>
      <pc:docMkLst>
        <pc:docMk/>
      </pc:docMkLst>
      <pc:sldChg chg="modSp">
        <pc:chgData name="Jane Berney" userId="S::jane.berney@icaew.com::5019ace5-8f26-4f11-8ee0-a48a9bc475c5" providerId="AD" clId="Web-{3467D706-E4B2-22C8-D192-4EC91A459AB2}" dt="2018-11-01T16:45:25.298" v="0" actId="20577"/>
        <pc:sldMkLst>
          <pc:docMk/>
          <pc:sldMk cId="1014786049" sldId="273"/>
        </pc:sldMkLst>
        <pc:spChg chg="mod">
          <ac:chgData name="Jane Berney" userId="S::jane.berney@icaew.com::5019ace5-8f26-4f11-8ee0-a48a9bc475c5" providerId="AD" clId="Web-{3467D706-E4B2-22C8-D192-4EC91A459AB2}" dt="2018-11-01T16:45:25.298" v="0" actId="20577"/>
          <ac:spMkLst>
            <pc:docMk/>
            <pc:sldMk cId="1014786049" sldId="273"/>
            <ac:spMk id="7" creationId="{00000000-0000-0000-0000-000000000000}"/>
          </ac:spMkLst>
        </pc:spChg>
      </pc:sldChg>
      <pc:sldChg chg="modSp">
        <pc:chgData name="Jane Berney" userId="S::jane.berney@icaew.com::5019ace5-8f26-4f11-8ee0-a48a9bc475c5" providerId="AD" clId="Web-{3467D706-E4B2-22C8-D192-4EC91A459AB2}" dt="2018-11-01T16:45:49.205" v="11" actId="20577"/>
        <pc:sldMkLst>
          <pc:docMk/>
          <pc:sldMk cId="1599238505" sldId="280"/>
        </pc:sldMkLst>
        <pc:spChg chg="mod">
          <ac:chgData name="Jane Berney" userId="S::jane.berney@icaew.com::5019ace5-8f26-4f11-8ee0-a48a9bc475c5" providerId="AD" clId="Web-{3467D706-E4B2-22C8-D192-4EC91A459AB2}" dt="2018-11-01T16:45:49.205" v="11" actId="20577"/>
          <ac:spMkLst>
            <pc:docMk/>
            <pc:sldMk cId="1599238505" sldId="280"/>
            <ac:spMk id="3" creationId="{00000000-0000-0000-0000-000000000000}"/>
          </ac:spMkLst>
        </pc:spChg>
      </pc:sldChg>
    </pc:docChg>
  </pc:docChgLst>
  <pc:docChgLst>
    <pc:chgData name="Jane Berney" userId="S::jane.berney@icaew.com::5019ace5-8f26-4f11-8ee0-a48a9bc475c5" providerId="AD" clId="Web-{E00BD3D9-B8FD-B541-AE7E-39E4A7E97CA9}"/>
    <pc:docChg chg="modSld">
      <pc:chgData name="Jane Berney" userId="S::jane.berney@icaew.com::5019ace5-8f26-4f11-8ee0-a48a9bc475c5" providerId="AD" clId="Web-{E00BD3D9-B8FD-B541-AE7E-39E4A7E97CA9}" dt="2018-10-15T14:53:25.132" v="254" actId="20577"/>
      <pc:docMkLst>
        <pc:docMk/>
      </pc:docMkLst>
      <pc:sldChg chg="modSp">
        <pc:chgData name="Jane Berney" userId="S::jane.berney@icaew.com::5019ace5-8f26-4f11-8ee0-a48a9bc475c5" providerId="AD" clId="Web-{E00BD3D9-B8FD-B541-AE7E-39E4A7E97CA9}" dt="2018-10-15T14:51:01.149" v="185" actId="20577"/>
        <pc:sldMkLst>
          <pc:docMk/>
          <pc:sldMk cId="3972383682" sldId="275"/>
        </pc:sldMkLst>
        <pc:spChg chg="mod">
          <ac:chgData name="Jane Berney" userId="S::jane.berney@icaew.com::5019ace5-8f26-4f11-8ee0-a48a9bc475c5" providerId="AD" clId="Web-{E00BD3D9-B8FD-B541-AE7E-39E4A7E97CA9}" dt="2018-10-15T14:51:01.149" v="185" actId="20577"/>
          <ac:spMkLst>
            <pc:docMk/>
            <pc:sldMk cId="3972383682" sldId="275"/>
            <ac:spMk id="3" creationId="{00000000-0000-0000-0000-000000000000}"/>
          </ac:spMkLst>
        </pc:spChg>
        <pc:spChg chg="mod">
          <ac:chgData name="Jane Berney" userId="S::jane.berney@icaew.com::5019ace5-8f26-4f11-8ee0-a48a9bc475c5" providerId="AD" clId="Web-{E00BD3D9-B8FD-B541-AE7E-39E4A7E97CA9}" dt="2018-10-15T14:47:59.558" v="1" actId="20577"/>
          <ac:spMkLst>
            <pc:docMk/>
            <pc:sldMk cId="3972383682" sldId="275"/>
            <ac:spMk id="6" creationId="{9B297715-52AD-403B-9AF0-60C054A05D23}"/>
          </ac:spMkLst>
        </pc:spChg>
      </pc:sldChg>
      <pc:sldChg chg="modSp">
        <pc:chgData name="Jane Berney" userId="S::jane.berney@icaew.com::5019ace5-8f26-4f11-8ee0-a48a9bc475c5" providerId="AD" clId="Web-{E00BD3D9-B8FD-B541-AE7E-39E4A7E97CA9}" dt="2018-10-15T14:52:19.836" v="225" actId="20577"/>
        <pc:sldMkLst>
          <pc:docMk/>
          <pc:sldMk cId="2189996937" sldId="276"/>
        </pc:sldMkLst>
        <pc:spChg chg="mod">
          <ac:chgData name="Jane Berney" userId="S::jane.berney@icaew.com::5019ace5-8f26-4f11-8ee0-a48a9bc475c5" providerId="AD" clId="Web-{E00BD3D9-B8FD-B541-AE7E-39E4A7E97CA9}" dt="2018-10-15T14:52:19.836" v="225" actId="20577"/>
          <ac:spMkLst>
            <pc:docMk/>
            <pc:sldMk cId="2189996937" sldId="276"/>
            <ac:spMk id="3" creationId="{00000000-0000-0000-0000-000000000000}"/>
          </ac:spMkLst>
        </pc:spChg>
      </pc:sldChg>
      <pc:sldChg chg="modSp">
        <pc:chgData name="Jane Berney" userId="S::jane.berney@icaew.com::5019ace5-8f26-4f11-8ee0-a48a9bc475c5" providerId="AD" clId="Web-{E00BD3D9-B8FD-B541-AE7E-39E4A7E97CA9}" dt="2018-10-15T14:53:25.132" v="253" actId="20577"/>
        <pc:sldMkLst>
          <pc:docMk/>
          <pc:sldMk cId="736326799" sldId="277"/>
        </pc:sldMkLst>
        <pc:spChg chg="mod">
          <ac:chgData name="Jane Berney" userId="S::jane.berney@icaew.com::5019ace5-8f26-4f11-8ee0-a48a9bc475c5" providerId="AD" clId="Web-{E00BD3D9-B8FD-B541-AE7E-39E4A7E97CA9}" dt="2018-10-15T14:53:25.132" v="253" actId="20577"/>
          <ac:spMkLst>
            <pc:docMk/>
            <pc:sldMk cId="736326799" sldId="27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73CCBD32-3A35-4BC0-B076-CA49BD6FADC9}" type="datetimeFigureOut">
              <a:rPr lang="en-GB"/>
              <a:pPr>
                <a:defRPr/>
              </a:pPr>
              <a:t>27/11/2018</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C3AEBB82-68AC-4C36-A9BC-114440696703}" type="slidenum">
              <a:rPr lang="en-GB"/>
              <a:pPr>
                <a:defRPr/>
              </a:pPr>
              <a:t>‹#›</a:t>
            </a:fld>
            <a:endParaRPr lang="en-GB"/>
          </a:p>
        </p:txBody>
      </p:sp>
    </p:spTree>
    <p:extLst>
      <p:ext uri="{BB962C8B-B14F-4D97-AF65-F5344CB8AC3E}">
        <p14:creationId xmlns:p14="http://schemas.microsoft.com/office/powerpoint/2010/main" val="30174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1F3FDEE4-E97C-45A9-831C-2D2EC82E47AC}" type="datetimeFigureOut">
              <a:rPr lang="en-US"/>
              <a:pPr>
                <a:defRPr/>
              </a:pPr>
              <a:t>11/27/2018</a:t>
            </a:fld>
            <a:endParaRPr lang="en-US"/>
          </a:p>
        </p:txBody>
      </p:sp>
      <p:sp>
        <p:nvSpPr>
          <p:cNvPr id="4" name="Slide Image Placeholder 3"/>
          <p:cNvSpPr>
            <a:spLocks noGrp="1" noRot="1" noChangeAspect="1"/>
          </p:cNvSpPr>
          <p:nvPr>
            <p:ph type="sldImg" idx="2"/>
          </p:nvPr>
        </p:nvSpPr>
        <p:spPr>
          <a:xfrm>
            <a:off x="1168400" y="1238250"/>
            <a:ext cx="4457700" cy="3343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54A1594F-7F7F-43DD-9FB8-E866131FAA61}" type="slidenum">
              <a:rPr lang="en-US"/>
              <a:pPr>
                <a:defRPr/>
              </a:pPr>
              <a:t>‹#›</a:t>
            </a:fld>
            <a:endParaRPr lang="en-US"/>
          </a:p>
        </p:txBody>
      </p:sp>
    </p:spTree>
    <p:extLst>
      <p:ext uri="{BB962C8B-B14F-4D97-AF65-F5344CB8AC3E}">
        <p14:creationId xmlns:p14="http://schemas.microsoft.com/office/powerpoint/2010/main" val="19280845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bbc.co.uk/news/uk-england-birmingham-20294633"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1</a:t>
            </a:fld>
            <a:endParaRPr lang="en-US"/>
          </a:p>
        </p:txBody>
      </p:sp>
    </p:spTree>
    <p:extLst>
      <p:ext uri="{BB962C8B-B14F-4D97-AF65-F5344CB8AC3E}">
        <p14:creationId xmlns:p14="http://schemas.microsoft.com/office/powerpoint/2010/main" val="2394410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 R-G to pose the question 'Why should we mend the gap'</a:t>
            </a:r>
          </a:p>
          <a:p>
            <a:r>
              <a:rPr lang="en-US">
                <a:cs typeface="Calibri"/>
              </a:rPr>
              <a:t>KB to start discussion and JB to  chip in - make sure cover all the headings</a:t>
            </a:r>
          </a:p>
          <a:p>
            <a:r>
              <a:rPr lang="en-US">
                <a:cs typeface="Calibri"/>
              </a:rPr>
              <a:t>10 mins max</a:t>
            </a:r>
          </a:p>
        </p:txBody>
      </p:sp>
      <p:sp>
        <p:nvSpPr>
          <p:cNvPr id="4" name="Slide Number Placeholder 3"/>
          <p:cNvSpPr>
            <a:spLocks noGrp="1"/>
          </p:cNvSpPr>
          <p:nvPr>
            <p:ph type="sldNum" sz="quarter" idx="5"/>
          </p:nvPr>
        </p:nvSpPr>
        <p:spPr/>
        <p:txBody>
          <a:bodyPr/>
          <a:lstStyle/>
          <a:p>
            <a:pPr>
              <a:defRPr/>
            </a:pPr>
            <a:fld id="{54A1594F-7F7F-43DD-9FB8-E866131FAA61}" type="slidenum">
              <a:rPr lang="en-US"/>
              <a:pPr>
                <a:defRPr/>
              </a:pPr>
              <a:t>10</a:t>
            </a:fld>
            <a:endParaRPr lang="en-US"/>
          </a:p>
        </p:txBody>
      </p:sp>
    </p:spTree>
    <p:extLst>
      <p:ext uri="{BB962C8B-B14F-4D97-AF65-F5344CB8AC3E}">
        <p14:creationId xmlns:p14="http://schemas.microsoft.com/office/powerpoint/2010/main" val="3597972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 R-G to pose the question 'can we mend the gap'</a:t>
            </a:r>
          </a:p>
          <a:p>
            <a:r>
              <a:rPr lang="en-US"/>
              <a:t>KB to start discussion and JB to  chip in - make sure cover all the headings</a:t>
            </a:r>
            <a:endParaRPr lang="en-US">
              <a:cs typeface="Calibri"/>
            </a:endParaRPr>
          </a:p>
          <a:p>
            <a:r>
              <a:rPr lang="en-US"/>
              <a:t>10 mins max</a:t>
            </a:r>
            <a:endParaRPr lang="en-US">
              <a:cs typeface="Calibri"/>
            </a:endParaRPr>
          </a:p>
        </p:txBody>
      </p:sp>
      <p:sp>
        <p:nvSpPr>
          <p:cNvPr id="4" name="Slide Number Placeholder 3"/>
          <p:cNvSpPr>
            <a:spLocks noGrp="1"/>
          </p:cNvSpPr>
          <p:nvPr>
            <p:ph type="sldNum" sz="quarter" idx="5"/>
          </p:nvPr>
        </p:nvSpPr>
        <p:spPr/>
        <p:txBody>
          <a:bodyPr/>
          <a:lstStyle/>
          <a:p>
            <a:pPr>
              <a:defRPr/>
            </a:pPr>
            <a:fld id="{54A1594F-7F7F-43DD-9FB8-E866131FAA61}" type="slidenum">
              <a:rPr lang="en-US"/>
              <a:pPr>
                <a:defRPr/>
              </a:pPr>
              <a:t>11</a:t>
            </a:fld>
            <a:endParaRPr lang="en-US"/>
          </a:p>
        </p:txBody>
      </p:sp>
    </p:spTree>
    <p:extLst>
      <p:ext uri="{BB962C8B-B14F-4D97-AF65-F5344CB8AC3E}">
        <p14:creationId xmlns:p14="http://schemas.microsoft.com/office/powerpoint/2010/main" val="3145081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 R-G to pose the question 'Is Flexibility the Key'</a:t>
            </a:r>
          </a:p>
          <a:p>
            <a:r>
              <a:rPr lang="en-US"/>
              <a:t>KB to start discussion and JB to  chip in - make sure cover all the headings</a:t>
            </a:r>
            <a:endParaRPr lang="en-US">
              <a:cs typeface="Calibri"/>
            </a:endParaRPr>
          </a:p>
          <a:p>
            <a:r>
              <a:rPr lang="en-US"/>
              <a:t>10 mins max</a:t>
            </a:r>
            <a:endParaRPr lang="en-US">
              <a:cs typeface="Calibri"/>
            </a:endParaRPr>
          </a:p>
        </p:txBody>
      </p:sp>
      <p:sp>
        <p:nvSpPr>
          <p:cNvPr id="4" name="Slide Number Placeholder 3"/>
          <p:cNvSpPr>
            <a:spLocks noGrp="1"/>
          </p:cNvSpPr>
          <p:nvPr>
            <p:ph type="sldNum" sz="quarter" idx="5"/>
          </p:nvPr>
        </p:nvSpPr>
        <p:spPr/>
        <p:txBody>
          <a:bodyPr/>
          <a:lstStyle/>
          <a:p>
            <a:pPr>
              <a:defRPr/>
            </a:pPr>
            <a:fld id="{54A1594F-7F7F-43DD-9FB8-E866131FAA61}" type="slidenum">
              <a:rPr lang="en-US"/>
              <a:pPr>
                <a:defRPr/>
              </a:pPr>
              <a:t>12</a:t>
            </a:fld>
            <a:endParaRPr lang="en-US"/>
          </a:p>
        </p:txBody>
      </p:sp>
    </p:spTree>
    <p:extLst>
      <p:ext uri="{BB962C8B-B14F-4D97-AF65-F5344CB8AC3E}">
        <p14:creationId xmlns:p14="http://schemas.microsoft.com/office/powerpoint/2010/main" val="3120908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JB</a:t>
            </a: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13</a:t>
            </a:fld>
            <a:endParaRPr lang="en-US"/>
          </a:p>
        </p:txBody>
      </p:sp>
    </p:spTree>
    <p:extLst>
      <p:ext uri="{BB962C8B-B14F-4D97-AF65-F5344CB8AC3E}">
        <p14:creationId xmlns:p14="http://schemas.microsoft.com/office/powerpoint/2010/main" val="1187213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KB </a:t>
            </a: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14</a:t>
            </a:fld>
            <a:endParaRPr lang="en-US"/>
          </a:p>
        </p:txBody>
      </p:sp>
    </p:spTree>
    <p:extLst>
      <p:ext uri="{BB962C8B-B14F-4D97-AF65-F5344CB8AC3E}">
        <p14:creationId xmlns:p14="http://schemas.microsoft.com/office/powerpoint/2010/main" val="12840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JB</a:t>
            </a: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15</a:t>
            </a:fld>
            <a:endParaRPr lang="en-US"/>
          </a:p>
        </p:txBody>
      </p:sp>
    </p:spTree>
    <p:extLst>
      <p:ext uri="{BB962C8B-B14F-4D97-AF65-F5344CB8AC3E}">
        <p14:creationId xmlns:p14="http://schemas.microsoft.com/office/powerpoint/2010/main" val="4238058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 RG to read </a:t>
            </a:r>
            <a:r>
              <a:rPr lang="en-GB" dirty="0" smtClean="0"/>
              <a:t>and </a:t>
            </a:r>
            <a:r>
              <a:rPr lang="en-GB" dirty="0"/>
              <a:t>then thank us and listeners</a:t>
            </a: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16</a:t>
            </a:fld>
            <a:endParaRPr lang="en-US"/>
          </a:p>
        </p:txBody>
      </p:sp>
    </p:spTree>
    <p:extLst>
      <p:ext uri="{BB962C8B-B14F-4D97-AF65-F5344CB8AC3E}">
        <p14:creationId xmlns:p14="http://schemas.microsoft.com/office/powerpoint/2010/main" val="2964919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JR-G to introduce session and herself </a:t>
            </a: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2</a:t>
            </a:fld>
            <a:endParaRPr lang="en-US"/>
          </a:p>
        </p:txBody>
      </p:sp>
    </p:spTree>
    <p:extLst>
      <p:ext uri="{BB962C8B-B14F-4D97-AF65-F5344CB8AC3E}">
        <p14:creationId xmlns:p14="http://schemas.microsoft.com/office/powerpoint/2010/main" val="2060411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dirty="0"/>
              <a:t>J</a:t>
            </a:r>
            <a:r>
              <a:rPr lang="en-GB" baseline="0" dirty="0"/>
              <a:t> R-</a:t>
            </a:r>
            <a:r>
              <a:rPr lang="en-GB" dirty="0"/>
              <a:t>G to introduce. </a:t>
            </a:r>
            <a:r>
              <a:rPr lang="en-US" sz="1200" b="1" i="0" kern="1200" dirty="0" smtClean="0">
                <a:solidFill>
                  <a:schemeClr val="tx1"/>
                </a:solidFill>
                <a:effectLst/>
                <a:latin typeface="+mn-lt"/>
                <a:ea typeface="+mn-ea"/>
                <a:cs typeface="+mn-cs"/>
              </a:rPr>
              <a:t>Jane Berney BFP, FCA</a:t>
            </a:r>
            <a:r>
              <a:rPr lang="en-US" sz="1200" b="0" i="0" kern="1200" dirty="0" smtClean="0">
                <a:solidFill>
                  <a:schemeClr val="tx1"/>
                </a:solidFill>
                <a:effectLst/>
                <a:latin typeface="+mn-lt"/>
                <a:ea typeface="+mn-ea"/>
                <a:cs typeface="+mn-cs"/>
              </a:rPr>
              <a:t> </a:t>
            </a:r>
          </a:p>
          <a:p>
            <a:pPr rtl="0" fontAlgn="base"/>
            <a:r>
              <a:rPr lang="en-US" sz="1200" b="0" i="0" kern="1200" dirty="0" smtClean="0">
                <a:solidFill>
                  <a:schemeClr val="tx1"/>
                </a:solidFill>
                <a:effectLst/>
                <a:latin typeface="+mn-lt"/>
                <a:ea typeface="+mn-ea"/>
                <a:cs typeface="+mn-cs"/>
              </a:rPr>
              <a:t>Jane joined ICAEW’s Technical Strategy Department (TSD) in 2013. Prior to that Jane worked for 15 years in audit for EY and KPMG in London, Amsterdam and Cambridge.  </a:t>
            </a:r>
          </a:p>
          <a:p>
            <a:pPr rtl="0" fontAlgn="base"/>
            <a:r>
              <a:rPr lang="en-US" sz="1200" b="0" i="0" kern="1200" dirty="0" smtClean="0">
                <a:solidFill>
                  <a:schemeClr val="tx1"/>
                </a:solidFill>
                <a:effectLst/>
                <a:latin typeface="+mn-lt"/>
                <a:ea typeface="+mn-ea"/>
                <a:cs typeface="+mn-cs"/>
              </a:rPr>
              <a:t> </a:t>
            </a:r>
          </a:p>
          <a:p>
            <a:pPr rtl="0" fontAlgn="base"/>
            <a:r>
              <a:rPr lang="en-US" sz="1200" b="0" i="0" kern="1200" dirty="0" smtClean="0">
                <a:solidFill>
                  <a:schemeClr val="tx1"/>
                </a:solidFill>
                <a:effectLst/>
                <a:latin typeface="+mn-lt"/>
                <a:ea typeface="+mn-ea"/>
                <a:cs typeface="+mn-cs"/>
              </a:rPr>
              <a:t>As part of the Business Law team. Jane lobbies, advises and prepares guidance on areas of law and regulation relevant to accountants and the accountancy profession.  These include legal services regulation, data protection and non –financial reporting requirements (such as gender pay gap reporting). Her interest in Gender Pay and Gender issues stems from her own experience as a working mother and as an historian specializing in women’s history. She is currently researching women in the professions. </a:t>
            </a:r>
          </a:p>
          <a:p>
            <a:pPr rtl="0" fontAlgn="base"/>
            <a:r>
              <a:rPr lang="en-US" sz="1200" b="0" i="0" kern="1200" dirty="0" smtClean="0">
                <a:solidFill>
                  <a:schemeClr val="tx1"/>
                </a:solidFill>
                <a:effectLst/>
                <a:latin typeface="+mn-lt"/>
                <a:ea typeface="+mn-ea"/>
                <a:cs typeface="+mn-cs"/>
              </a:rPr>
              <a:t> </a:t>
            </a:r>
          </a:p>
          <a:p>
            <a:pPr rtl="0" fontAlgn="base"/>
            <a:r>
              <a:rPr lang="en-US" sz="1200" b="1" i="0" kern="1200" dirty="0" smtClean="0">
                <a:solidFill>
                  <a:schemeClr val="tx1"/>
                </a:solidFill>
                <a:effectLst/>
                <a:latin typeface="+mn-lt"/>
                <a:ea typeface="+mn-ea"/>
                <a:cs typeface="+mn-cs"/>
              </a:rPr>
              <a:t>Katy Bennett, People and </a:t>
            </a:r>
            <a:r>
              <a:rPr lang="en-US" sz="1200" b="1" i="0" kern="1200" dirty="0" err="1" smtClean="0">
                <a:solidFill>
                  <a:schemeClr val="tx1"/>
                </a:solidFill>
                <a:effectLst/>
                <a:latin typeface="+mn-lt"/>
                <a:ea typeface="+mn-ea"/>
                <a:cs typeface="+mn-cs"/>
              </a:rPr>
              <a:t>Organisation</a:t>
            </a:r>
            <a:r>
              <a:rPr lang="en-US" sz="1200" b="1" i="0" kern="1200" dirty="0" smtClean="0">
                <a:solidFill>
                  <a:schemeClr val="tx1"/>
                </a:solidFill>
                <a:effectLst/>
                <a:latin typeface="+mn-lt"/>
                <a:ea typeface="+mn-ea"/>
                <a:cs typeface="+mn-cs"/>
              </a:rPr>
              <a:t>, Director, PwC</a:t>
            </a:r>
            <a:r>
              <a:rPr lang="en-US" sz="1200" b="0" i="0" kern="1200" dirty="0" smtClean="0">
                <a:solidFill>
                  <a:schemeClr val="tx1"/>
                </a:solidFill>
                <a:effectLst/>
                <a:latin typeface="+mn-lt"/>
                <a:ea typeface="+mn-ea"/>
                <a:cs typeface="+mn-cs"/>
              </a:rPr>
              <a:t> </a:t>
            </a:r>
          </a:p>
          <a:p>
            <a:pPr rtl="0" fontAlgn="base"/>
            <a:r>
              <a:rPr lang="en-US" sz="1200" b="0" i="0" kern="1200" dirty="0" smtClean="0">
                <a:solidFill>
                  <a:schemeClr val="tx1"/>
                </a:solidFill>
                <a:effectLst/>
                <a:latin typeface="+mn-lt"/>
                <a:ea typeface="+mn-ea"/>
                <a:cs typeface="+mn-cs"/>
              </a:rPr>
              <a:t>Katy Bennett is a Director in PwC's UK Financial Services People and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 business, where she advises FS firms on a range of HR, regulatory and reward issues. As part of this, Katy lead’s PwC’s Diversity and Inclusion Consulting business for Financial Services.  </a:t>
            </a:r>
          </a:p>
          <a:p>
            <a:pPr rtl="0" fontAlgn="base"/>
            <a:r>
              <a:rPr lang="en-US" sz="1200" b="0" i="0" kern="1200" dirty="0" smtClean="0">
                <a:solidFill>
                  <a:schemeClr val="tx1"/>
                </a:solidFill>
                <a:effectLst/>
                <a:latin typeface="+mn-lt"/>
                <a:ea typeface="+mn-ea"/>
                <a:cs typeface="+mn-cs"/>
              </a:rPr>
              <a:t> </a:t>
            </a:r>
          </a:p>
          <a:p>
            <a:pPr rtl="0" fontAlgn="base"/>
            <a:r>
              <a:rPr lang="en-US" sz="1200" b="0" i="0" kern="1200" dirty="0" smtClean="0">
                <a:solidFill>
                  <a:schemeClr val="tx1"/>
                </a:solidFill>
                <a:effectLst/>
                <a:latin typeface="+mn-lt"/>
                <a:ea typeface="+mn-ea"/>
                <a:cs typeface="+mn-cs"/>
              </a:rPr>
              <a:t>Over the last year, Katy has developed PwC’s approach to helping FS clients tackle the specific challenges that they encounter as part of the journey to improve diversity within their workforce. This includes working with firms across banking, investment management, real estate and insurance to identify and address their diversity challenges and define and meet their goals. Recently, Katy has spent considerable time helping companies to understand and address their reputational issues related to diversity. She has also advised several firms on their gender pay gap, ranging from work on the calculation and analysis of this number, to supporting the development of strategies and action plans to address gender pay gaps.  </a:t>
            </a:r>
          </a:p>
          <a:p>
            <a:endParaRPr lang="en-GB" dirty="0">
              <a:solidFill>
                <a:srgbClr val="FFC000"/>
              </a:solidFill>
            </a:endParaRPr>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3</a:t>
            </a:fld>
            <a:endParaRPr lang="en-US"/>
          </a:p>
        </p:txBody>
      </p:sp>
    </p:spTree>
    <p:extLst>
      <p:ext uri="{BB962C8B-B14F-4D97-AF65-F5344CB8AC3E}">
        <p14:creationId xmlns:p14="http://schemas.microsoft.com/office/powerpoint/2010/main" val="1911906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a:t>
            </a:r>
            <a:r>
              <a:rPr lang="en-GB" baseline="0" dirty="0"/>
              <a:t> R-G </a:t>
            </a:r>
            <a:r>
              <a:rPr lang="en-GB" dirty="0" smtClean="0"/>
              <a:t>- </a:t>
            </a:r>
            <a:r>
              <a:rPr lang="en-GB" baseline="0" dirty="0" smtClean="0"/>
              <a:t> In this webinar we are aiming to provide an introduction to the Gender Pay Gap Reporting Regulations, look at the</a:t>
            </a:r>
            <a:r>
              <a:rPr lang="en-GB" dirty="0" smtClean="0"/>
              <a:t> results so far and discuss how the gap can be mended. Specifically we will look at READ FROM SLIDE</a:t>
            </a:r>
            <a:endParaRPr lang="en-GB" baseline="0" dirty="0"/>
          </a:p>
          <a:p>
            <a:r>
              <a:rPr lang="en-GB" dirty="0" smtClean="0"/>
              <a:t>Let’s start by asking what </a:t>
            </a:r>
            <a:r>
              <a:rPr lang="en-GB" dirty="0" smtClean="0"/>
              <a:t>is the </a:t>
            </a:r>
            <a:r>
              <a:rPr lang="en-GB" dirty="0" smtClean="0"/>
              <a:t>Gender Pay Gap. Jane</a:t>
            </a:r>
          </a:p>
          <a:p>
            <a:r>
              <a:rPr lang="en-GB" dirty="0" smtClean="0"/>
              <a:t>GO TO NEXT SLIDE</a:t>
            </a:r>
          </a:p>
          <a:p>
            <a:endParaRPr lang="en-GB" dirty="0"/>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4</a:t>
            </a:fld>
            <a:endParaRPr lang="en-US"/>
          </a:p>
        </p:txBody>
      </p:sp>
    </p:spTree>
    <p:extLst>
      <p:ext uri="{BB962C8B-B14F-4D97-AF65-F5344CB8AC3E}">
        <p14:creationId xmlns:p14="http://schemas.microsoft.com/office/powerpoint/2010/main" val="3445067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Jane: </a:t>
            </a:r>
            <a:r>
              <a:rPr lang="en-GB" dirty="0" err="1" smtClean="0"/>
              <a:t>Thnak</a:t>
            </a:r>
            <a:r>
              <a:rPr lang="en-GB" dirty="0" smtClean="0"/>
              <a:t> you Julia and hello .</a:t>
            </a:r>
          </a:p>
          <a:p>
            <a:r>
              <a:rPr lang="en-GB" dirty="0" smtClean="0"/>
              <a:t>READ </a:t>
            </a:r>
            <a:r>
              <a:rPr lang="en-GB" dirty="0" smtClean="0"/>
              <a:t>FROM SLIDE</a:t>
            </a:r>
          </a:p>
          <a:p>
            <a:endParaRPr lang="en-GB" dirty="0"/>
          </a:p>
          <a:p>
            <a:r>
              <a:rPr lang="en-US" dirty="0"/>
              <a:t> </a:t>
            </a:r>
            <a:r>
              <a:rPr lang="en-US" dirty="0" smtClean="0"/>
              <a:t>It shows that If </a:t>
            </a:r>
            <a:r>
              <a:rPr lang="en-US" dirty="0"/>
              <a:t>women do more of the less well paid jobs within an </a:t>
            </a:r>
            <a:r>
              <a:rPr lang="en-US" dirty="0" err="1"/>
              <a:t>organisation</a:t>
            </a:r>
            <a:r>
              <a:rPr lang="en-US" dirty="0"/>
              <a:t> than men, the gender pay gap is usually bigger. </a:t>
            </a:r>
            <a:endParaRPr lang="en-US" dirty="0" smtClean="0"/>
          </a:p>
          <a:p>
            <a:r>
              <a:rPr lang="en-GB" dirty="0" smtClean="0"/>
              <a:t> It is common but not illegal because it is not the same as Equal Pay  </a:t>
            </a:r>
          </a:p>
          <a:p>
            <a:r>
              <a:rPr lang="en-GB" dirty="0"/>
              <a:t>	</a:t>
            </a:r>
            <a:r>
              <a:rPr lang="en-GB" dirty="0" smtClean="0"/>
              <a:t>GO TO NEXT SLIDE</a:t>
            </a:r>
            <a:endParaRPr lang="en-GB" dirty="0"/>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5</a:t>
            </a:fld>
            <a:endParaRPr lang="en-US"/>
          </a:p>
        </p:txBody>
      </p:sp>
    </p:spTree>
    <p:extLst>
      <p:ext uri="{BB962C8B-B14F-4D97-AF65-F5344CB8AC3E}">
        <p14:creationId xmlns:p14="http://schemas.microsoft.com/office/powerpoint/2010/main" val="3585007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Jane</a:t>
            </a:r>
            <a:r>
              <a:rPr lang="en-GB" dirty="0" smtClean="0"/>
              <a:t> Equal PAY as defined in the Equality Act 2010 means READ FROM SLIDE. </a:t>
            </a:r>
            <a:r>
              <a:rPr lang="en-GB" dirty="0" smtClean="0"/>
              <a:t>To not pay men and the women the </a:t>
            </a:r>
            <a:r>
              <a:rPr lang="en-GB" dirty="0" smtClean="0"/>
              <a:t>same for equal work has </a:t>
            </a:r>
            <a:r>
              <a:rPr lang="en-GB" dirty="0" smtClean="0"/>
              <a:t>in </a:t>
            </a:r>
            <a:r>
              <a:rPr lang="en-GB" dirty="0" smtClean="0"/>
              <a:t>fact been illegal since the 1970s and the first equal pay act </a:t>
            </a:r>
            <a:r>
              <a:rPr lang="en-GB" dirty="0" smtClean="0"/>
              <a:t>.</a:t>
            </a:r>
          </a:p>
          <a:p>
            <a:r>
              <a:rPr lang="en-GB" dirty="0" smtClean="0"/>
              <a:t>There </a:t>
            </a:r>
            <a:r>
              <a:rPr lang="en-GB" dirty="0" smtClean="0"/>
              <a:t>have been a number of cases where it has been deemed that women were unlawfully paid less  </a:t>
            </a:r>
            <a:r>
              <a:rPr lang="en-GB" dirty="0" smtClean="0"/>
              <a:t>(and </a:t>
            </a:r>
            <a:r>
              <a:rPr lang="en-GB" dirty="0" smtClean="0"/>
              <a:t>it usually is less!) than men doing equal work. </a:t>
            </a:r>
            <a:endParaRPr lang="en-GB" dirty="0" smtClean="0"/>
          </a:p>
          <a:p>
            <a:r>
              <a:rPr lang="en-GB" dirty="0" smtClean="0">
                <a:solidFill>
                  <a:srgbClr val="FF0000"/>
                </a:solidFill>
              </a:rPr>
              <a:t>EG </a:t>
            </a:r>
            <a:r>
              <a:rPr lang="en-US" dirty="0"/>
              <a:t>In the public sector, the issue has led to major battles between councils and their workers. Women who worked as cleaners and school catering staff have taken hundreds of class actions to close pay differentials with men who had jobs such as refuse collector or street cleaner.</a:t>
            </a:r>
          </a:p>
          <a:p>
            <a:r>
              <a:rPr lang="en-US" dirty="0"/>
              <a:t>One council, Birmingham, </a:t>
            </a:r>
            <a:r>
              <a:rPr lang="en-US" dirty="0">
                <a:hlinkClick r:id="rId3"/>
              </a:rPr>
              <a:t>has agreed to pay</a:t>
            </a:r>
            <a:r>
              <a:rPr lang="en-US" dirty="0"/>
              <a:t> over £1bn to settle the claims of tens of thousands of women which go back over many years. </a:t>
            </a:r>
            <a:r>
              <a:rPr lang="en-US" dirty="0" smtClean="0"/>
              <a:t> </a:t>
            </a:r>
          </a:p>
          <a:p>
            <a:r>
              <a:rPr lang="en-US" dirty="0" smtClean="0"/>
              <a:t>Many supermarkets have also faced similar claims . </a:t>
            </a:r>
            <a:r>
              <a:rPr lang="en-US" dirty="0"/>
              <a:t>In the case of ASDA the Employment Appeal Tribunal upheld the decision of the employment tribunal that female employees working in </a:t>
            </a:r>
            <a:r>
              <a:rPr lang="en-US" dirty="0" err="1"/>
              <a:t>Asda</a:t>
            </a:r>
            <a:r>
              <a:rPr lang="en-US" dirty="0"/>
              <a:t> supermarkets could compare themselves with predominately male distribution workers based at depots, who were paid more. The claimants argued that their work was of equal value to that of their comparators. Similar claims have been brought against other </a:t>
            </a:r>
            <a:r>
              <a:rPr lang="en-US" dirty="0" smtClean="0"/>
              <a:t>supermarkets such as Tesco</a:t>
            </a:r>
            <a:endParaRPr lang="en-US" dirty="0"/>
          </a:p>
          <a:p>
            <a:endParaRPr lang="en-GB" dirty="0" smtClean="0">
              <a:solidFill>
                <a:srgbClr val="FF0000"/>
              </a:solidFill>
            </a:endParaRPr>
          </a:p>
          <a:p>
            <a:r>
              <a:rPr lang="en-GB" dirty="0" smtClean="0"/>
              <a:t>So why do we </a:t>
            </a:r>
            <a:r>
              <a:rPr lang="en-GB" dirty="0"/>
              <a:t>n</a:t>
            </a:r>
            <a:r>
              <a:rPr lang="en-GB" dirty="0" smtClean="0"/>
              <a:t>ow need </a:t>
            </a:r>
            <a:r>
              <a:rPr lang="en-GB" dirty="0" smtClean="0"/>
              <a:t>to know and report and even address The Gender Pay Gap?</a:t>
            </a:r>
          </a:p>
          <a:p>
            <a:r>
              <a:rPr lang="en-GB" dirty="0" smtClean="0"/>
              <a:t>GO TO NEXT SLIDE</a:t>
            </a:r>
            <a:endParaRPr lang="en-GB" dirty="0"/>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6</a:t>
            </a:fld>
            <a:endParaRPr lang="en-US"/>
          </a:p>
        </p:txBody>
      </p:sp>
    </p:spTree>
    <p:extLst>
      <p:ext uri="{BB962C8B-B14F-4D97-AF65-F5344CB8AC3E}">
        <p14:creationId xmlns:p14="http://schemas.microsoft.com/office/powerpoint/2010/main" val="2978938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Jane</a:t>
            </a:r>
          </a:p>
          <a:p>
            <a:r>
              <a:rPr lang="en-GB" dirty="0" smtClean="0"/>
              <a:t>The Gender Pay Gap Reporting Regulations came into force on 6 April 2017. The aim is to  </a:t>
            </a:r>
            <a:r>
              <a:rPr lang="en-GB" dirty="0" smtClean="0"/>
              <a:t>very simple – it is </a:t>
            </a:r>
            <a:r>
              <a:rPr lang="en-US" dirty="0" smtClean="0"/>
              <a:t>an </a:t>
            </a:r>
            <a:r>
              <a:rPr lang="en-US" dirty="0"/>
              <a:t>attempt to increase awareness and improve pay </a:t>
            </a:r>
            <a:r>
              <a:rPr lang="en-US" dirty="0" smtClean="0"/>
              <a:t>equality. The anecdotal evidence has always been there but this is an attempt to get some hard facts </a:t>
            </a:r>
          </a:p>
          <a:p>
            <a:r>
              <a:rPr lang="en-US" dirty="0" smtClean="0"/>
              <a:t>So what do </a:t>
            </a:r>
            <a:r>
              <a:rPr lang="en-US" dirty="0" err="1" smtClean="0"/>
              <a:t>organisations</a:t>
            </a:r>
            <a:r>
              <a:rPr lang="en-US" dirty="0" smtClean="0"/>
              <a:t> have to do?</a:t>
            </a:r>
          </a:p>
          <a:p>
            <a:r>
              <a:rPr lang="en-US" dirty="0" smtClean="0"/>
              <a:t>First of all they need to know if they employ 250 or more eligible employees on the snap shot date. The snap shot date is either 5 April (private sector) or 31 March for the public sector.</a:t>
            </a:r>
          </a:p>
          <a:p>
            <a:r>
              <a:rPr lang="en-US" dirty="0" smtClean="0"/>
              <a:t>Eligible employees are ‘workers’ as defined unde</a:t>
            </a:r>
            <a:r>
              <a:rPr lang="en-US" dirty="0" smtClean="0"/>
              <a:t>r </a:t>
            </a:r>
            <a:r>
              <a:rPr lang="en-US" dirty="0" smtClean="0"/>
              <a:t>the Equality Act 2010 which means partners are excluded but overseas workers may not be, if they could </a:t>
            </a:r>
            <a:r>
              <a:rPr lang="en-US" dirty="0" smtClean="0"/>
              <a:t>. </a:t>
            </a:r>
            <a:r>
              <a:rPr lang="en-US" dirty="0"/>
              <a:t>Each part –time worker counts as 1 employee, irrespective of the hours </a:t>
            </a:r>
            <a:r>
              <a:rPr lang="en-US" dirty="0" smtClean="0"/>
              <a:t>worked. </a:t>
            </a:r>
            <a:endParaRPr lang="en-US" dirty="0" smtClean="0"/>
          </a:p>
          <a:p>
            <a:r>
              <a:rPr lang="en-US" dirty="0" smtClean="0"/>
              <a:t>Secondly Having worked out the number of eligible  employees you have you then to calculate their hourly </a:t>
            </a:r>
            <a:r>
              <a:rPr lang="en-US" dirty="0"/>
              <a:t>rates of pay </a:t>
            </a:r>
            <a:r>
              <a:rPr lang="en-US" dirty="0" smtClean="0"/>
              <a:t>. This is not just their basic rate of pay but will include </a:t>
            </a:r>
            <a:r>
              <a:rPr lang="en-US" dirty="0"/>
              <a:t> any allowances they were entitled to on the snap shot date.  Bonuses must also be included in a separate calculation [when to include a bonus?] </a:t>
            </a:r>
          </a:p>
          <a:p>
            <a:r>
              <a:rPr lang="en-US" dirty="0"/>
              <a:t>These numbers will </a:t>
            </a:r>
            <a:r>
              <a:rPr lang="en-US" dirty="0" smtClean="0"/>
              <a:t>then form </a:t>
            </a:r>
            <a:r>
              <a:rPr lang="en-US" dirty="0"/>
              <a:t>the basis for your </a:t>
            </a:r>
            <a:r>
              <a:rPr lang="en-US" dirty="0" smtClean="0"/>
              <a:t>calculations</a:t>
            </a:r>
            <a:r>
              <a:rPr lang="en-US" dirty="0"/>
              <a:t> </a:t>
            </a:r>
            <a:r>
              <a:rPr lang="en-US" dirty="0" smtClean="0"/>
              <a:t>as under the regulations you will use them to calculate 6 metrics:</a:t>
            </a:r>
          </a:p>
          <a:p>
            <a:r>
              <a:rPr lang="en-US" dirty="0" smtClean="0"/>
              <a:t>READ FROM SLIDE.</a:t>
            </a:r>
          </a:p>
          <a:p>
            <a:r>
              <a:rPr lang="en-US" dirty="0" smtClean="0"/>
              <a:t>I’m not going to give any examples here but I strongly recommend that you read the guide produced by ACAS – details at the end</a:t>
            </a:r>
          </a:p>
          <a:p>
            <a:r>
              <a:rPr lang="en-US" dirty="0" smtClean="0"/>
              <a:t>So having done the sums an organization will need to have them signed off as ‘</a:t>
            </a:r>
            <a:r>
              <a:rPr lang="en-US" dirty="0" err="1" smtClean="0"/>
              <a:t>aqccurtate</a:t>
            </a:r>
            <a:r>
              <a:rPr lang="en-US" dirty="0" smtClean="0"/>
              <a:t>’ by a senior member of staff and publish them on their own website and on the government  website. It is not compulsory to publish a narrative explaining why you have a gap and what you are doing about it but highly recommended! </a:t>
            </a:r>
          </a:p>
          <a:p>
            <a:r>
              <a:rPr lang="en-US" dirty="0" smtClean="0"/>
              <a:t>Penalties – The Equality </a:t>
            </a:r>
          </a:p>
          <a:p>
            <a:endParaRPr lang="en-US" dirty="0"/>
          </a:p>
          <a:p>
            <a:r>
              <a:rPr lang="en-US" dirty="0"/>
              <a:t> </a:t>
            </a:r>
          </a:p>
          <a:p>
            <a:endParaRPr lang="en-US" dirty="0" smtClean="0"/>
          </a:p>
          <a:p>
            <a:r>
              <a:rPr lang="en-US" dirty="0" smtClean="0"/>
              <a:t> </a:t>
            </a:r>
            <a:endParaRPr lang="en-GB" dirty="0"/>
          </a:p>
        </p:txBody>
      </p:sp>
      <p:sp>
        <p:nvSpPr>
          <p:cNvPr id="4" name="Slide Number Placeholder 3"/>
          <p:cNvSpPr>
            <a:spLocks noGrp="1"/>
          </p:cNvSpPr>
          <p:nvPr>
            <p:ph type="sldNum" sz="quarter" idx="10"/>
          </p:nvPr>
        </p:nvSpPr>
        <p:spPr/>
        <p:txBody>
          <a:bodyPr/>
          <a:lstStyle/>
          <a:p>
            <a:pPr>
              <a:defRPr/>
            </a:pPr>
            <a:r>
              <a:rPr lang="en-US" dirty="0" smtClean="0"/>
              <a:t>Penalties </a:t>
            </a:r>
            <a:fld id="{54A1594F-7F7F-43DD-9FB8-E866131FAA61}" type="slidenum">
              <a:rPr lang="en-US" smtClean="0"/>
              <a:pPr>
                <a:defRPr/>
              </a:pPr>
              <a:t>7</a:t>
            </a:fld>
            <a:endParaRPr lang="en-US" dirty="0"/>
          </a:p>
        </p:txBody>
      </p:sp>
    </p:spTree>
    <p:extLst>
      <p:ext uri="{BB962C8B-B14F-4D97-AF65-F5344CB8AC3E}">
        <p14:creationId xmlns:p14="http://schemas.microsoft.com/office/powerpoint/2010/main" val="4280283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JB and KB</a:t>
            </a:r>
          </a:p>
        </p:txBody>
      </p:sp>
      <p:sp>
        <p:nvSpPr>
          <p:cNvPr id="4" name="Slide Number Placeholder 3"/>
          <p:cNvSpPr>
            <a:spLocks noGrp="1"/>
          </p:cNvSpPr>
          <p:nvPr>
            <p:ph type="sldNum" sz="quarter" idx="5"/>
          </p:nvPr>
        </p:nvSpPr>
        <p:spPr/>
        <p:txBody>
          <a:bodyPr/>
          <a:lstStyle/>
          <a:p>
            <a:pPr>
              <a:defRPr/>
            </a:pPr>
            <a:fld id="{54A1594F-7F7F-43DD-9FB8-E866131FAA61}" type="slidenum">
              <a:rPr lang="en-US"/>
              <a:pPr>
                <a:defRPr/>
              </a:pPr>
              <a:t>8</a:t>
            </a:fld>
            <a:endParaRPr lang="en-US"/>
          </a:p>
        </p:txBody>
      </p:sp>
    </p:spTree>
    <p:extLst>
      <p:ext uri="{BB962C8B-B14F-4D97-AF65-F5344CB8AC3E}">
        <p14:creationId xmlns:p14="http://schemas.microsoft.com/office/powerpoint/2010/main" val="3792617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JB</a:t>
            </a:r>
            <a:endParaRPr lang="en-GB" dirty="0"/>
          </a:p>
        </p:txBody>
      </p:sp>
      <p:sp>
        <p:nvSpPr>
          <p:cNvPr id="4" name="Slide Number Placeholder 3"/>
          <p:cNvSpPr>
            <a:spLocks noGrp="1"/>
          </p:cNvSpPr>
          <p:nvPr>
            <p:ph type="sldNum" sz="quarter" idx="10"/>
          </p:nvPr>
        </p:nvSpPr>
        <p:spPr/>
        <p:txBody>
          <a:bodyPr/>
          <a:lstStyle/>
          <a:p>
            <a:pPr>
              <a:defRPr/>
            </a:pPr>
            <a:fld id="{54A1594F-7F7F-43DD-9FB8-E866131FAA61}" type="slidenum">
              <a:rPr lang="en-US" smtClean="0"/>
              <a:pPr>
                <a:defRPr/>
              </a:pPr>
              <a:t>9</a:t>
            </a:fld>
            <a:endParaRPr lang="en-US"/>
          </a:p>
        </p:txBody>
      </p:sp>
    </p:spTree>
    <p:extLst>
      <p:ext uri="{BB962C8B-B14F-4D97-AF65-F5344CB8AC3E}">
        <p14:creationId xmlns:p14="http://schemas.microsoft.com/office/powerpoint/2010/main" val="19149431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8_Title Slide">
    <p:bg>
      <p:bgPr>
        <a:solidFill>
          <a:srgbClr val="C1B7AF"/>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marR="0" indent="0" algn="l" defTabSz="914400" rtl="0" eaLnBrk="1" fontAlgn="auto" latinLnBrk="0" hangingPunct="1">
              <a:lnSpc>
                <a:spcPct val="114000"/>
              </a:lnSpc>
              <a:spcBef>
                <a:spcPts val="1000"/>
              </a:spcBef>
              <a:spcAft>
                <a:spcPts val="0"/>
              </a:spcAft>
              <a:buClrTx/>
              <a:buSzTx/>
              <a:buFont typeface="Arial"/>
              <a:buNone/>
              <a:tabLst/>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87825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01842" cy="1325563"/>
          </a:xfrm>
          <a:prstGeom prst="rect">
            <a:avLst/>
          </a:prstGeom>
        </p:spPr>
        <p:txBody>
          <a:bodyPr>
            <a:normAutofit/>
          </a:bodyPr>
          <a:lstStyle>
            <a:lvl1pPr>
              <a:defRPr sz="4000" b="1" i="1">
                <a:latin typeface="Times New Roman" charset="0"/>
                <a:ea typeface="Times New Roman" charset="0"/>
                <a:cs typeface="Times New Roman" charset="0"/>
              </a:defRPr>
            </a:lvl1pPr>
          </a:lstStyle>
          <a:p>
            <a:r>
              <a:rPr lang="en-US"/>
              <a:t>Click to edit Master title style</a:t>
            </a:r>
          </a:p>
        </p:txBody>
      </p:sp>
      <p:sp>
        <p:nvSpPr>
          <p:cNvPr id="3" name="Content Placeholder 2"/>
          <p:cNvSpPr>
            <a:spLocks noGrp="1"/>
          </p:cNvSpPr>
          <p:nvPr>
            <p:ph idx="1"/>
          </p:nvPr>
        </p:nvSpPr>
        <p:spPr>
          <a:xfrm>
            <a:off x="628650" y="1825625"/>
            <a:ext cx="8201842" cy="4351338"/>
          </a:xfrm>
          <a:prstGeom prst="rect">
            <a:avLst/>
          </a:prstGeom>
        </p:spPr>
        <p:txBody>
          <a:bodyPr>
            <a:normAutofit/>
          </a:bodyPr>
          <a:lstStyle>
            <a:lvl1pPr>
              <a:lnSpc>
                <a:spcPct val="114000"/>
              </a:lnSpc>
              <a:defRPr sz="2400">
                <a:solidFill>
                  <a:srgbClr val="5E5E5E"/>
                </a:solidFill>
                <a:latin typeface="Arial" charset="0"/>
                <a:ea typeface="Arial" charset="0"/>
                <a:cs typeface="Arial" charset="0"/>
              </a:defRPr>
            </a:lvl1pPr>
            <a:lvl2pPr marL="685800" indent="-228600">
              <a:lnSpc>
                <a:spcPct val="114000"/>
              </a:lnSpc>
              <a:buFont typeface="Arial" panose="020B0604020202020204" pitchFamily="34" charset="0"/>
              <a:buChar char="-"/>
              <a:defRPr sz="2000">
                <a:solidFill>
                  <a:srgbClr val="5E5E5E"/>
                </a:solidFill>
                <a:latin typeface="Arial" charset="0"/>
                <a:ea typeface="Arial" charset="0"/>
                <a:cs typeface="Arial" charset="0"/>
              </a:defRPr>
            </a:lvl2pPr>
            <a:lvl3pPr marL="1143000" indent="-228600">
              <a:lnSpc>
                <a:spcPct val="114000"/>
              </a:lnSpc>
              <a:buFont typeface="Arial" panose="020B0604020202020204" pitchFamily="34" charset="0"/>
              <a:buChar char="-"/>
              <a:defRPr sz="1800">
                <a:solidFill>
                  <a:srgbClr val="5E5E5E"/>
                </a:solidFill>
                <a:latin typeface="Arial" charset="0"/>
                <a:ea typeface="Arial" charset="0"/>
                <a:cs typeface="Arial" charset="0"/>
              </a:defRPr>
            </a:lvl3pPr>
            <a:lvl4pPr marL="1600200" indent="-228600">
              <a:lnSpc>
                <a:spcPct val="114000"/>
              </a:lnSpc>
              <a:buFont typeface="Arial" panose="020B0604020202020204" pitchFamily="34" charset="0"/>
              <a:buChar cha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33494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628650" y="365126"/>
            <a:ext cx="8201842" cy="1325563"/>
          </a:xfrm>
          <a:prstGeom prst="rect">
            <a:avLst/>
          </a:prstGeom>
        </p:spPr>
        <p:txBody>
          <a:bodyPr>
            <a:normAutofit/>
          </a:bodyPr>
          <a:lstStyle>
            <a:lvl1pPr>
              <a:defRPr sz="4000" b="1" i="1">
                <a:latin typeface="Times New Roman" charset="0"/>
                <a:ea typeface="Times New Roman" charset="0"/>
                <a:cs typeface="Times New Roman" charset="0"/>
              </a:defRPr>
            </a:lvl1pPr>
          </a:lstStyle>
          <a:p>
            <a:r>
              <a:rPr lang="en-US"/>
              <a:t>Click to edit Master title style</a:t>
            </a:r>
          </a:p>
        </p:txBody>
      </p:sp>
      <p:sp>
        <p:nvSpPr>
          <p:cNvPr id="9" name="Content Placeholder 2"/>
          <p:cNvSpPr>
            <a:spLocks noGrp="1"/>
          </p:cNvSpPr>
          <p:nvPr>
            <p:ph idx="1"/>
          </p:nvPr>
        </p:nvSpPr>
        <p:spPr>
          <a:xfrm>
            <a:off x="4813663" y="1825625"/>
            <a:ext cx="4016828"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2"/>
          <p:cNvSpPr>
            <a:spLocks noGrp="1"/>
          </p:cNvSpPr>
          <p:nvPr>
            <p:ph idx="12"/>
          </p:nvPr>
        </p:nvSpPr>
        <p:spPr>
          <a:xfrm>
            <a:off x="627018" y="1825625"/>
            <a:ext cx="3905795" cy="4351338"/>
          </a:xfrm>
          <a:prstGeom prst="rect">
            <a:avLst/>
          </a:prstGeom>
        </p:spPr>
        <p:txBody>
          <a:bodyPr>
            <a:normAutofit/>
          </a:bodyPr>
          <a:lstStyle>
            <a:lvl1pPr>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3"/>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935171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C1B7AF"/>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79788" y="1512888"/>
            <a:ext cx="2963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4105961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p>
            <a:pPr>
              <a:defRPr/>
            </a:pPr>
            <a:r>
              <a:rPr lang="de-DE"/>
              <a:t>© ICAEW 2017</a:t>
            </a:r>
            <a:endParaRPr lang="en-US"/>
          </a:p>
        </p:txBody>
      </p:sp>
    </p:spTree>
    <p:extLst>
      <p:ext uri="{BB962C8B-B14F-4D97-AF65-F5344CB8AC3E}">
        <p14:creationId xmlns:p14="http://schemas.microsoft.com/office/powerpoint/2010/main" val="1806499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rgbClr val="D0C7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marR="0" indent="0" algn="l" defTabSz="685800" rtl="0" eaLnBrk="1" fontAlgn="auto" latinLnBrk="0" hangingPunct="1">
              <a:lnSpc>
                <a:spcPct val="114000"/>
              </a:lnSpc>
              <a:spcBef>
                <a:spcPts val="750"/>
              </a:spcBef>
              <a:spcAft>
                <a:spcPts val="0"/>
              </a:spcAft>
              <a:buClrTx/>
              <a:buSzTx/>
              <a:buFont typeface="Arial"/>
              <a:buNone/>
              <a:tabLst/>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98014257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2">
    <p:bg>
      <p:bgPr>
        <a:solidFill>
          <a:srgbClr val="FFE8B6"/>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66306187"/>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3">
    <p:bg>
      <p:bgPr>
        <a:solidFill>
          <a:srgbClr val="F1C09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429671614"/>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4">
    <p:bg>
      <p:bgPr>
        <a:solidFill>
          <a:srgbClr val="DDC7D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3754603827"/>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5">
    <p:bg>
      <p:bgPr>
        <a:solidFill>
          <a:srgbClr val="B1CFD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7"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3963293186"/>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6">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383224149"/>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bg>
      <p:bgPr>
        <a:solidFill>
          <a:srgbClr val="FDE2AB"/>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7964968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7">
    <p:bg>
      <p:bgPr>
        <a:solidFill>
          <a:srgbClr val="C6CA9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9" name="Picture 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714178210"/>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8">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405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1143000" y="3602038"/>
            <a:ext cx="6858000" cy="1655762"/>
          </a:xfrm>
          <a:prstGeom prst="rect">
            <a:avLst/>
          </a:prstGeom>
        </p:spPr>
        <p:txBody>
          <a:bodyPr>
            <a:normAutofit/>
          </a:bodyPr>
          <a:lstStyle>
            <a:lvl1pPr marL="0" indent="0" algn="l">
              <a:buNone/>
              <a:defRPr sz="1800" b="1" cap="all" baseline="0">
                <a:solidFill>
                  <a:schemeClr val="tx1">
                    <a:lumMod val="65000"/>
                    <a:lumOff val="35000"/>
                  </a:schemeClr>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01001" y="0"/>
            <a:ext cx="1142999" cy="2037132"/>
          </a:xfrm>
          <a:prstGeom prst="rect">
            <a:avLst/>
          </a:prstGeom>
        </p:spPr>
      </p:pic>
      <p:sp>
        <p:nvSpPr>
          <p:cNvPr id="9"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999729937"/>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01842" cy="1325563"/>
          </a:xfrm>
          <a:prstGeom prst="rect">
            <a:avLst/>
          </a:prstGeom>
        </p:spPr>
        <p:txBody>
          <a:bodyPr>
            <a:normAutofit/>
          </a:bodyPr>
          <a:lstStyle>
            <a:lvl1pPr>
              <a:defRPr sz="3000" b="1" i="1">
                <a:latin typeface="Times New Roman" charset="0"/>
                <a:ea typeface="Times New Roman" charset="0"/>
                <a:cs typeface="Times New Roman" charset="0"/>
              </a:defRPr>
            </a:lvl1pPr>
          </a:lstStyle>
          <a:p>
            <a:r>
              <a:rPr lang="en-US"/>
              <a:t>Click to edit Master title style</a:t>
            </a:r>
          </a:p>
        </p:txBody>
      </p:sp>
      <p:sp>
        <p:nvSpPr>
          <p:cNvPr id="3" name="Content Placeholder 2"/>
          <p:cNvSpPr>
            <a:spLocks noGrp="1"/>
          </p:cNvSpPr>
          <p:nvPr>
            <p:ph idx="1"/>
          </p:nvPr>
        </p:nvSpPr>
        <p:spPr>
          <a:xfrm>
            <a:off x="628650" y="1825625"/>
            <a:ext cx="8201842" cy="4351338"/>
          </a:xfrm>
          <a:prstGeom prst="rect">
            <a:avLst/>
          </a:prstGeom>
        </p:spPr>
        <p:txBody>
          <a:bodyPr>
            <a:normAutofit/>
          </a:bodyPr>
          <a:lstStyle>
            <a:lvl1pPr>
              <a:lnSpc>
                <a:spcPct val="114000"/>
              </a:lnSpc>
              <a:defRPr sz="1800">
                <a:solidFill>
                  <a:srgbClr val="5E5E5E"/>
                </a:solidFill>
                <a:latin typeface="Arial" charset="0"/>
                <a:ea typeface="Arial" charset="0"/>
                <a:cs typeface="Arial" charset="0"/>
              </a:defRPr>
            </a:lvl1pPr>
            <a:lvl2pPr marL="514350" indent="-171450">
              <a:lnSpc>
                <a:spcPct val="114000"/>
              </a:lnSpc>
              <a:buFont typeface="Arial" panose="020B0604020202020204" pitchFamily="34" charset="0"/>
              <a:buChar char="-"/>
              <a:defRPr sz="1500">
                <a:solidFill>
                  <a:srgbClr val="5E5E5E"/>
                </a:solidFill>
                <a:latin typeface="Arial" charset="0"/>
                <a:ea typeface="Arial" charset="0"/>
                <a:cs typeface="Arial" charset="0"/>
              </a:defRPr>
            </a:lvl2pPr>
            <a:lvl3pPr marL="857250" indent="-171450">
              <a:lnSpc>
                <a:spcPct val="114000"/>
              </a:lnSpc>
              <a:buFont typeface="Arial" panose="020B0604020202020204" pitchFamily="34" charset="0"/>
              <a:buChar char="-"/>
              <a:defRPr sz="1350">
                <a:solidFill>
                  <a:srgbClr val="5E5E5E"/>
                </a:solidFill>
                <a:latin typeface="Arial" charset="0"/>
                <a:ea typeface="Arial" charset="0"/>
                <a:cs typeface="Arial" charset="0"/>
              </a:defRPr>
            </a:lvl3pPr>
            <a:lvl4pPr marL="1200150" indent="-171450">
              <a:lnSpc>
                <a:spcPct val="114000"/>
              </a:lnSpc>
              <a:buFont typeface="Arial" panose="020B0604020202020204" pitchFamily="34" charset="0"/>
              <a:buChar cha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7740195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wo Content">
    <p:spTree>
      <p:nvGrpSpPr>
        <p:cNvPr id="1" name=""/>
        <p:cNvGrpSpPr/>
        <p:nvPr/>
      </p:nvGrpSpPr>
      <p:grpSpPr>
        <a:xfrm>
          <a:off x="0" y="0"/>
          <a:ext cx="0" cy="0"/>
          <a:chOff x="0" y="0"/>
          <a:chExt cx="0" cy="0"/>
        </a:xfrm>
      </p:grpSpPr>
      <p:sp>
        <p:nvSpPr>
          <p:cNvPr id="8" name="Title 1"/>
          <p:cNvSpPr>
            <a:spLocks noGrp="1"/>
          </p:cNvSpPr>
          <p:nvPr>
            <p:ph type="title"/>
          </p:nvPr>
        </p:nvSpPr>
        <p:spPr>
          <a:xfrm>
            <a:off x="628650" y="365126"/>
            <a:ext cx="8201842" cy="1325563"/>
          </a:xfrm>
          <a:prstGeom prst="rect">
            <a:avLst/>
          </a:prstGeom>
        </p:spPr>
        <p:txBody>
          <a:bodyPr>
            <a:normAutofit/>
          </a:bodyPr>
          <a:lstStyle>
            <a:lvl1pPr>
              <a:defRPr sz="3000" b="1" i="1">
                <a:latin typeface="Times New Roman" charset="0"/>
                <a:ea typeface="Times New Roman" charset="0"/>
                <a:cs typeface="Times New Roman" charset="0"/>
              </a:defRPr>
            </a:lvl1pPr>
          </a:lstStyle>
          <a:p>
            <a:r>
              <a:rPr lang="en-US"/>
              <a:t>Click to edit Master title style</a:t>
            </a:r>
          </a:p>
        </p:txBody>
      </p:sp>
      <p:sp>
        <p:nvSpPr>
          <p:cNvPr id="9" name="Content Placeholder 2"/>
          <p:cNvSpPr>
            <a:spLocks noGrp="1"/>
          </p:cNvSpPr>
          <p:nvPr>
            <p:ph idx="1"/>
          </p:nvPr>
        </p:nvSpPr>
        <p:spPr>
          <a:xfrm>
            <a:off x="4813663" y="1825625"/>
            <a:ext cx="4016828" cy="4351338"/>
          </a:xfrm>
          <a:prstGeom prst="rect">
            <a:avLst/>
          </a:prstGeom>
        </p:spPr>
        <p:txBody>
          <a:bodyPr>
            <a:normAutofit/>
          </a:bodyPr>
          <a:lstStyle>
            <a:lvl1pPr>
              <a:defRPr sz="1800">
                <a:solidFill>
                  <a:srgbClr val="5E5E5E"/>
                </a:solidFill>
                <a:latin typeface="Arial" charset="0"/>
                <a:ea typeface="Arial" charset="0"/>
                <a:cs typeface="Arial" charset="0"/>
              </a:defRPr>
            </a:lvl1pPr>
            <a:lvl2pPr>
              <a:defRPr sz="1500">
                <a:solidFill>
                  <a:srgbClr val="5E5E5E"/>
                </a:solidFill>
                <a:latin typeface="Arial" charset="0"/>
                <a:ea typeface="Arial" charset="0"/>
                <a:cs typeface="Arial" charset="0"/>
              </a:defRPr>
            </a:lvl2pPr>
            <a:lvl3pPr>
              <a:defRPr sz="1350">
                <a:solidFill>
                  <a:srgbClr val="5E5E5E"/>
                </a:solidFill>
                <a:latin typeface="Arial" charset="0"/>
                <a:ea typeface="Arial" charset="0"/>
                <a:cs typeface="Arial" charset="0"/>
              </a:defRPr>
            </a:lvl3pPr>
            <a:lvl4pP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2"/>
          <p:cNvSpPr>
            <a:spLocks noGrp="1"/>
          </p:cNvSpPr>
          <p:nvPr>
            <p:ph idx="12"/>
          </p:nvPr>
        </p:nvSpPr>
        <p:spPr>
          <a:xfrm>
            <a:off x="627018" y="1825625"/>
            <a:ext cx="3905795" cy="4351338"/>
          </a:xfrm>
          <a:prstGeom prst="rect">
            <a:avLst/>
          </a:prstGeom>
        </p:spPr>
        <p:txBody>
          <a:bodyPr>
            <a:normAutofit/>
          </a:bodyPr>
          <a:lstStyle>
            <a:lvl1pPr>
              <a:defRPr sz="1800">
                <a:solidFill>
                  <a:srgbClr val="5E5E5E"/>
                </a:solidFill>
                <a:latin typeface="Arial" charset="0"/>
                <a:ea typeface="Arial" charset="0"/>
                <a:cs typeface="Arial" charset="0"/>
              </a:defRPr>
            </a:lvl1pPr>
            <a:lvl2pPr>
              <a:defRPr sz="1500">
                <a:solidFill>
                  <a:srgbClr val="5E5E5E"/>
                </a:solidFill>
                <a:latin typeface="Arial" charset="0"/>
                <a:ea typeface="Arial" charset="0"/>
                <a:cs typeface="Arial" charset="0"/>
              </a:defRPr>
            </a:lvl2pPr>
            <a:lvl3pPr>
              <a:defRPr sz="1350">
                <a:solidFill>
                  <a:srgbClr val="5E5E5E"/>
                </a:solidFill>
                <a:latin typeface="Arial" charset="0"/>
                <a:ea typeface="Arial" charset="0"/>
                <a:cs typeface="Arial" charset="0"/>
              </a:defRPr>
            </a:lvl3pPr>
            <a:lvl4pP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797700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wo Content v2">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201842" cy="1325563"/>
          </a:xfrm>
          <a:prstGeom prst="rect">
            <a:avLst/>
          </a:prstGeom>
        </p:spPr>
        <p:txBody>
          <a:bodyPr>
            <a:normAutofit/>
          </a:bodyPr>
          <a:lstStyle>
            <a:lvl1pPr>
              <a:defRPr sz="3000" b="1" i="1">
                <a:latin typeface="Times New Roman" charset="0"/>
                <a:ea typeface="Times New Roman" charset="0"/>
                <a:cs typeface="Times New Roman" charset="0"/>
              </a:defRPr>
            </a:lvl1pPr>
          </a:lstStyle>
          <a:p>
            <a:r>
              <a:rPr lang="en-US"/>
              <a:t>Click to edit Master title style</a:t>
            </a:r>
          </a:p>
        </p:txBody>
      </p:sp>
      <p:sp>
        <p:nvSpPr>
          <p:cNvPr id="8"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
        <p:nvSpPr>
          <p:cNvPr id="5" name="Content Placeholder 2"/>
          <p:cNvSpPr>
            <a:spLocks noGrp="1"/>
          </p:cNvSpPr>
          <p:nvPr>
            <p:ph idx="10"/>
          </p:nvPr>
        </p:nvSpPr>
        <p:spPr>
          <a:xfrm>
            <a:off x="628650" y="4126841"/>
            <a:ext cx="8201842" cy="2114280"/>
          </a:xfrm>
          <a:prstGeom prst="rect">
            <a:avLst/>
          </a:prstGeom>
        </p:spPr>
        <p:txBody>
          <a:bodyPr>
            <a:normAutofit/>
          </a:bodyPr>
          <a:lstStyle>
            <a:lvl1pPr>
              <a:lnSpc>
                <a:spcPct val="114000"/>
              </a:lnSpc>
              <a:defRPr sz="1800">
                <a:solidFill>
                  <a:srgbClr val="5E5E5E"/>
                </a:solidFill>
                <a:latin typeface="Arial" charset="0"/>
                <a:ea typeface="Arial" charset="0"/>
                <a:cs typeface="Arial" charset="0"/>
              </a:defRPr>
            </a:lvl1pPr>
            <a:lvl2pPr marL="514350" indent="-171450">
              <a:lnSpc>
                <a:spcPct val="114000"/>
              </a:lnSpc>
              <a:buFont typeface="Arial" panose="020B0604020202020204" pitchFamily="34" charset="0"/>
              <a:buChar char="-"/>
              <a:defRPr sz="1500">
                <a:solidFill>
                  <a:srgbClr val="5E5E5E"/>
                </a:solidFill>
                <a:latin typeface="Arial" charset="0"/>
                <a:ea typeface="Arial" charset="0"/>
                <a:cs typeface="Arial" charset="0"/>
              </a:defRPr>
            </a:lvl2pPr>
            <a:lvl3pPr marL="857250" indent="-171450">
              <a:lnSpc>
                <a:spcPct val="114000"/>
              </a:lnSpc>
              <a:buFont typeface="Arial" panose="020B0604020202020204" pitchFamily="34" charset="0"/>
              <a:buChar char="-"/>
              <a:defRPr sz="1350">
                <a:solidFill>
                  <a:srgbClr val="5E5E5E"/>
                </a:solidFill>
                <a:latin typeface="Arial" charset="0"/>
                <a:ea typeface="Arial" charset="0"/>
                <a:cs typeface="Arial" charset="0"/>
              </a:defRPr>
            </a:lvl3pPr>
            <a:lvl4pPr marL="1200150" indent="-171450">
              <a:lnSpc>
                <a:spcPct val="114000"/>
              </a:lnSpc>
              <a:buFont typeface="Arial" panose="020B0604020202020204" pitchFamily="34" charset="0"/>
              <a:buChar cha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Content Placeholder 2"/>
          <p:cNvSpPr>
            <a:spLocks noGrp="1"/>
          </p:cNvSpPr>
          <p:nvPr>
            <p:ph idx="12"/>
          </p:nvPr>
        </p:nvSpPr>
        <p:spPr>
          <a:xfrm>
            <a:off x="628650" y="1840841"/>
            <a:ext cx="8201842" cy="2114280"/>
          </a:xfrm>
          <a:prstGeom prst="rect">
            <a:avLst/>
          </a:prstGeom>
        </p:spPr>
        <p:txBody>
          <a:bodyPr>
            <a:normAutofit/>
          </a:bodyPr>
          <a:lstStyle>
            <a:lvl1pPr>
              <a:lnSpc>
                <a:spcPct val="114000"/>
              </a:lnSpc>
              <a:defRPr sz="1800">
                <a:solidFill>
                  <a:srgbClr val="5E5E5E"/>
                </a:solidFill>
                <a:latin typeface="Arial" charset="0"/>
                <a:ea typeface="Arial" charset="0"/>
                <a:cs typeface="Arial" charset="0"/>
              </a:defRPr>
            </a:lvl1pPr>
            <a:lvl2pPr marL="514350" indent="-171450">
              <a:lnSpc>
                <a:spcPct val="114000"/>
              </a:lnSpc>
              <a:buFont typeface="Arial" panose="020B0604020202020204" pitchFamily="34" charset="0"/>
              <a:buChar char="-"/>
              <a:defRPr sz="1500">
                <a:solidFill>
                  <a:srgbClr val="5E5E5E"/>
                </a:solidFill>
                <a:latin typeface="Arial" charset="0"/>
                <a:ea typeface="Arial" charset="0"/>
                <a:cs typeface="Arial" charset="0"/>
              </a:defRPr>
            </a:lvl2pPr>
            <a:lvl3pPr marL="857250" indent="-171450">
              <a:lnSpc>
                <a:spcPct val="114000"/>
              </a:lnSpc>
              <a:buFont typeface="Arial" panose="020B0604020202020204" pitchFamily="34" charset="0"/>
              <a:buChar char="-"/>
              <a:defRPr sz="1350">
                <a:solidFill>
                  <a:srgbClr val="5E5E5E"/>
                </a:solidFill>
                <a:latin typeface="Arial" charset="0"/>
                <a:ea typeface="Arial" charset="0"/>
                <a:cs typeface="Arial" charset="0"/>
              </a:defRPr>
            </a:lvl3pPr>
            <a:lvl4pPr marL="1200150" indent="-171450">
              <a:lnSpc>
                <a:spcPct val="114000"/>
              </a:lnSpc>
              <a:buFont typeface="Arial" panose="020B0604020202020204" pitchFamily="34" charset="0"/>
              <a:buChar cha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199726162"/>
      </p:ext>
    </p:extLst>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content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408022" y="1200725"/>
            <a:ext cx="3177157" cy="2430733"/>
          </a:xfrm>
          <a:prstGeom prst="rect">
            <a:avLst/>
          </a:prstGeom>
        </p:spPr>
        <p:txBody>
          <a:bodyPr anchor="b">
            <a:normAutofit/>
          </a:bodyPr>
          <a:lstStyle>
            <a:lvl1pPr algn="l">
              <a:lnSpc>
                <a:spcPct val="80000"/>
              </a:lnSpc>
              <a:defRPr sz="30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hasCustomPrompt="1"/>
          </p:nvPr>
        </p:nvSpPr>
        <p:spPr>
          <a:xfrm>
            <a:off x="5408022" y="3680400"/>
            <a:ext cx="3177157" cy="1685674"/>
          </a:xfrm>
          <a:prstGeom prst="rect">
            <a:avLst/>
          </a:prstGeom>
        </p:spPr>
        <p:txBody>
          <a:bodyPr>
            <a:normAutofit/>
          </a:bodyPr>
          <a:lstStyle>
            <a:lvl1pPr marL="0" indent="0" algn="l">
              <a:buNone/>
              <a:defRPr sz="1200" b="1">
                <a:solidFill>
                  <a:srgbClr val="5E5E5E"/>
                </a:solidFill>
                <a:latin typeface="Arial" charset="0"/>
                <a:ea typeface="Arial" charset="0"/>
                <a:cs typeface="Arial"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pic>
        <p:nvPicPr>
          <p:cNvPr id="11" name="Picture 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30288" y="1654909"/>
            <a:ext cx="1276129" cy="3815033"/>
          </a:xfrm>
          <a:prstGeom prst="rect">
            <a:avLst/>
          </a:prstGeom>
        </p:spPr>
      </p:pic>
      <p:sp>
        <p:nvSpPr>
          <p:cNvPr id="12" name="Content Placeholder 2"/>
          <p:cNvSpPr>
            <a:spLocks noGrp="1"/>
          </p:cNvSpPr>
          <p:nvPr>
            <p:ph idx="13"/>
          </p:nvPr>
        </p:nvSpPr>
        <p:spPr>
          <a:xfrm>
            <a:off x="628650" y="1654909"/>
            <a:ext cx="3301638" cy="3815033"/>
          </a:xfrm>
          <a:prstGeom prst="rect">
            <a:avLst/>
          </a:prstGeom>
        </p:spPr>
        <p:txBody>
          <a:bodyPr>
            <a:normAutofit/>
          </a:bodyPr>
          <a:lstStyle>
            <a:lvl1pPr marL="0" indent="0">
              <a:buNone/>
              <a:defRPr sz="1800">
                <a:solidFill>
                  <a:srgbClr val="5E5E5E"/>
                </a:solidFill>
                <a:latin typeface="Arial" charset="0"/>
                <a:ea typeface="Arial" charset="0"/>
                <a:cs typeface="Arial" charset="0"/>
              </a:defRPr>
            </a:lvl1pPr>
            <a:lvl2pPr>
              <a:defRPr sz="1500">
                <a:solidFill>
                  <a:srgbClr val="5E5E5E"/>
                </a:solidFill>
                <a:latin typeface="Arial" charset="0"/>
                <a:ea typeface="Arial" charset="0"/>
                <a:cs typeface="Arial" charset="0"/>
              </a:defRPr>
            </a:lvl2pPr>
            <a:lvl3pPr>
              <a:defRPr sz="1350">
                <a:solidFill>
                  <a:srgbClr val="5E5E5E"/>
                </a:solidFill>
                <a:latin typeface="Arial" charset="0"/>
                <a:ea typeface="Arial" charset="0"/>
                <a:cs typeface="Arial" charset="0"/>
              </a:defRPr>
            </a:lvl3pPr>
            <a:lvl4pPr>
              <a:defRPr sz="1200">
                <a:solidFill>
                  <a:srgbClr val="5E5E5E"/>
                </a:solidFill>
                <a:latin typeface="Arial" charset="0"/>
                <a:ea typeface="Arial" charset="0"/>
                <a:cs typeface="Arial" charset="0"/>
              </a:defRPr>
            </a:lvl4pPr>
            <a:lvl5pPr>
              <a:defRPr sz="1200">
                <a:solidFill>
                  <a:srgbClr val="5E5E5E"/>
                </a:solidFill>
                <a:latin typeface="Arial" charset="0"/>
                <a:ea typeface="Arial" charset="0"/>
                <a:cs typeface="Arial" charset="0"/>
              </a:defRPr>
            </a:lvl5pPr>
          </a:lstStyle>
          <a:p>
            <a:pPr lvl="0"/>
            <a:r>
              <a:rPr lang="en-US"/>
              <a:t>Click to edit Master text styles</a:t>
            </a:r>
          </a:p>
        </p:txBody>
      </p:sp>
      <p:sp>
        <p:nvSpPr>
          <p:cNvPr id="13"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80637633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End Slide 1">
    <p:bg>
      <p:bgPr>
        <a:solidFill>
          <a:srgbClr val="D0C7C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4185546234"/>
      </p:ext>
    </p:extLst>
  </p:cSld>
  <p:clrMapOvr>
    <a:masterClrMapping/>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End Slide 2">
    <p:bg>
      <p:bgPr>
        <a:solidFill>
          <a:srgbClr val="FFE8B6"/>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785249049"/>
      </p:ext>
    </p:extLst>
  </p:cSld>
  <p:clrMapOvr>
    <a:masterClrMapping/>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End Slide 3">
    <p:bg>
      <p:bgPr>
        <a:solidFill>
          <a:srgbClr val="F1C09D"/>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330214133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End Slide 4">
    <p:bg>
      <p:bgPr>
        <a:solidFill>
          <a:srgbClr val="DDC7D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09945569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4_Title Slide">
    <p:bg>
      <p:bgPr>
        <a:solidFill>
          <a:srgbClr val="E7B590"/>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7268567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End Slide 5">
    <p:bg>
      <p:bgPr>
        <a:solidFill>
          <a:srgbClr val="B1CFD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911181194"/>
      </p:ext>
    </p:extLst>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End Slide 6">
    <p:bg>
      <p:bgPr>
        <a:solidFill>
          <a:srgbClr val="A7C8C4"/>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805706323"/>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End Slide 7">
    <p:bg>
      <p:bgPr>
        <a:solidFill>
          <a:srgbClr val="C6CA9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571208681"/>
      </p:ext>
    </p:extLst>
  </p:cSld>
  <p:clrMapOvr>
    <a:masterClrMapping/>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End Slide 8">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14" y="914399"/>
            <a:ext cx="2734761" cy="4874079"/>
          </a:xfrm>
          <a:prstGeom prst="rect">
            <a:avLst/>
          </a:prstGeom>
        </p:spPr>
      </p:pic>
      <p:sp>
        <p:nvSpPr>
          <p:cNvPr id="4"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221009022"/>
      </p:ext>
    </p:extLst>
  </p:cSld>
  <p:clrMapOvr>
    <a:masterClrMapping/>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p>
            <a:pPr>
              <a:defRPr/>
            </a:pPr>
            <a:r>
              <a:rPr lang="de-DE"/>
              <a:t>© ICAEW 2017</a:t>
            </a:r>
            <a:endParaRPr lang="en-US"/>
          </a:p>
        </p:txBody>
      </p:sp>
    </p:spTree>
    <p:extLst>
      <p:ext uri="{BB962C8B-B14F-4D97-AF65-F5344CB8AC3E}">
        <p14:creationId xmlns:p14="http://schemas.microsoft.com/office/powerpoint/2010/main" val="34211307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End Slide">
    <p:bg>
      <p:bgPr>
        <a:solidFill>
          <a:srgbClr val="C1B7AF"/>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79788" y="1512888"/>
            <a:ext cx="2963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509027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CEB8BF"/>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135039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rgbClr val="A1C2CB"/>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05099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rgbClr val="97BDB5"/>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11829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6_Title Slide">
    <p:bg>
      <p:bgPr>
        <a:solidFill>
          <a:srgbClr val="B5C097"/>
        </a:solidFill>
        <a:effectLst/>
      </p:bgPr>
    </p:bg>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3263914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a:prstGeom prst="rect">
            <a:avLst/>
          </a:prstGeom>
        </p:spPr>
        <p:txBody>
          <a:bodyPr anchor="b">
            <a:normAutofit/>
          </a:bodyPr>
          <a:lstStyle>
            <a:lvl1pPr algn="l">
              <a:defRPr sz="54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normAutofit/>
          </a:bodyPr>
          <a:lstStyle>
            <a:lvl1pPr marL="0" indent="0" algn="l">
              <a:buNone/>
              <a:defRPr sz="2400" b="1" cap="all" baseline="0">
                <a:solidFill>
                  <a:schemeClr val="tx1">
                    <a:lumMod val="65000"/>
                    <a:lumOff val="35000"/>
                  </a:schemeClr>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0"/>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826137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96746" y="1654175"/>
            <a:ext cx="12763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94638" y="0"/>
            <a:ext cx="1249362"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096540" y="1654909"/>
            <a:ext cx="3488639" cy="1976549"/>
          </a:xfrm>
          <a:prstGeom prst="rect">
            <a:avLst/>
          </a:prstGeom>
        </p:spPr>
        <p:txBody>
          <a:bodyPr anchor="b">
            <a:normAutofit/>
          </a:bodyPr>
          <a:lstStyle>
            <a:lvl1pPr algn="l">
              <a:lnSpc>
                <a:spcPct val="80000"/>
              </a:lnSpc>
              <a:defRPr sz="4000" b="1" i="1">
                <a:latin typeface="Times New Roman" charset="0"/>
                <a:ea typeface="Times New Roman" charset="0"/>
                <a:cs typeface="Times New Roman" charset="0"/>
              </a:defRPr>
            </a:lvl1pPr>
          </a:lstStyle>
          <a:p>
            <a:r>
              <a:rPr lang="en-US"/>
              <a:t>Click to edit Master title style</a:t>
            </a:r>
          </a:p>
        </p:txBody>
      </p:sp>
      <p:sp>
        <p:nvSpPr>
          <p:cNvPr id="3" name="Subtitle 2"/>
          <p:cNvSpPr>
            <a:spLocks noGrp="1"/>
          </p:cNvSpPr>
          <p:nvPr>
            <p:ph type="subTitle" idx="1"/>
          </p:nvPr>
        </p:nvSpPr>
        <p:spPr>
          <a:xfrm>
            <a:off x="5096540" y="3680400"/>
            <a:ext cx="3488639" cy="1685674"/>
          </a:xfrm>
          <a:prstGeom prst="rect">
            <a:avLst/>
          </a:prstGeom>
        </p:spPr>
        <p:txBody>
          <a:bodyPr>
            <a:normAutofit/>
          </a:bodyPr>
          <a:lstStyle>
            <a:lvl1pPr marL="0" indent="0" algn="l">
              <a:buNone/>
              <a:defRPr sz="1600" b="1">
                <a:solidFill>
                  <a:srgbClr val="5E5E5E"/>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Content Placeholder 2"/>
          <p:cNvSpPr>
            <a:spLocks noGrp="1"/>
          </p:cNvSpPr>
          <p:nvPr>
            <p:ph idx="13"/>
          </p:nvPr>
        </p:nvSpPr>
        <p:spPr>
          <a:xfrm>
            <a:off x="628650" y="1654909"/>
            <a:ext cx="3060000" cy="3815033"/>
          </a:xfrm>
          <a:prstGeom prst="rect">
            <a:avLst/>
          </a:prstGeom>
        </p:spPr>
        <p:txBody>
          <a:bodyPr>
            <a:normAutofit/>
          </a:bodyPr>
          <a:lstStyle>
            <a:lvl1pPr marL="0" indent="0">
              <a:buNone/>
              <a:defRPr sz="2400">
                <a:solidFill>
                  <a:srgbClr val="5E5E5E"/>
                </a:solidFill>
                <a:latin typeface="Arial" charset="0"/>
                <a:ea typeface="Arial" charset="0"/>
                <a:cs typeface="Arial" charset="0"/>
              </a:defRPr>
            </a:lvl1pPr>
            <a:lvl2pPr>
              <a:defRPr sz="2000">
                <a:solidFill>
                  <a:srgbClr val="5E5E5E"/>
                </a:solidFill>
                <a:latin typeface="Arial" charset="0"/>
                <a:ea typeface="Arial" charset="0"/>
                <a:cs typeface="Arial" charset="0"/>
              </a:defRPr>
            </a:lvl2pPr>
            <a:lvl3pPr>
              <a:defRPr sz="1800">
                <a:solidFill>
                  <a:srgbClr val="5E5E5E"/>
                </a:solidFill>
                <a:latin typeface="Arial" charset="0"/>
                <a:ea typeface="Arial" charset="0"/>
                <a:cs typeface="Arial" charset="0"/>
              </a:defRPr>
            </a:lvl3pPr>
            <a:lvl4pPr>
              <a:defRPr sz="1600">
                <a:solidFill>
                  <a:srgbClr val="5E5E5E"/>
                </a:solidFill>
                <a:latin typeface="Arial" charset="0"/>
                <a:ea typeface="Arial" charset="0"/>
                <a:cs typeface="Arial" charset="0"/>
              </a:defRPr>
            </a:lvl4pPr>
            <a:lvl5pPr>
              <a:defRPr sz="1600">
                <a:solidFill>
                  <a:srgbClr val="5E5E5E"/>
                </a:solidFill>
                <a:latin typeface="Arial" charset="0"/>
                <a:ea typeface="Arial" charset="0"/>
                <a:cs typeface="Arial" charset="0"/>
              </a:defRPr>
            </a:lvl5pPr>
          </a:lstStyle>
          <a:p>
            <a:pPr lvl="0"/>
            <a:r>
              <a:rPr lang="en-US"/>
              <a:t>Click to edit Master text styles</a:t>
            </a:r>
          </a:p>
        </p:txBody>
      </p:sp>
      <p:sp>
        <p:nvSpPr>
          <p:cNvPr id="7" name="Footer Placeholder 4"/>
          <p:cNvSpPr>
            <a:spLocks noGrp="1"/>
          </p:cNvSpPr>
          <p:nvPr>
            <p:ph type="ftr" sz="quarter" idx="14"/>
          </p:nvPr>
        </p:nvSpPr>
        <p:spPr/>
        <p:txBody>
          <a:bodyPr/>
          <a:lstStyle>
            <a:lvl1pPr algn="l">
              <a:defRPr sz="1000" dirty="0" smtClean="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308660596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2"/>
          <p:cNvSpPr>
            <a:spLocks noGrp="1"/>
          </p:cNvSpPr>
          <p:nvPr>
            <p:ph type="title"/>
          </p:nvPr>
        </p:nvSpPr>
        <p:spPr bwMode="auto">
          <a:xfrm>
            <a:off x="628650" y="365125"/>
            <a:ext cx="8202613"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33"/>
          <p:cNvSpPr>
            <a:spLocks noGrp="1"/>
          </p:cNvSpPr>
          <p:nvPr>
            <p:ph type="body" idx="1"/>
          </p:nvPr>
        </p:nvSpPr>
        <p:spPr bwMode="auto">
          <a:xfrm>
            <a:off x="628650" y="1825625"/>
            <a:ext cx="8202613"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36" name="Footer Placeholder 4"/>
          <p:cNvSpPr>
            <a:spLocks noGrp="1"/>
          </p:cNvSpPr>
          <p:nvPr>
            <p:ph type="ftr" sz="quarter" idx="3"/>
          </p:nvPr>
        </p:nvSpPr>
        <p:spPr>
          <a:xfrm>
            <a:off x="7861300" y="6489700"/>
            <a:ext cx="1220788" cy="365125"/>
          </a:xfrm>
          <a:prstGeom prst="rect">
            <a:avLst/>
          </a:prstGeom>
        </p:spPr>
        <p:txBody>
          <a:bodyPr/>
          <a:lstStyle>
            <a:lvl1pPr algn="l" eaLnBrk="1" fontAlgn="auto" hangingPunct="1">
              <a:spcBef>
                <a:spcPts val="0"/>
              </a:spcBef>
              <a:spcAft>
                <a:spcPts val="0"/>
              </a:spcAft>
              <a:defRPr sz="1000" dirty="0" smtClean="0">
                <a:solidFill>
                  <a:srgbClr val="5E5E5E"/>
                </a:solidFill>
                <a:latin typeface="+mn-lt"/>
              </a:defRPr>
            </a:lvl1pPr>
          </a:lstStyle>
          <a:p>
            <a:pPr>
              <a:defRPr/>
            </a:pPr>
            <a:r>
              <a:rPr lang="de-DE"/>
              <a:t>© ICAEW 2017</a:t>
            </a:r>
            <a:endParaRPr 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Lst>
  <p:hf sldNum="0" hdr="0" dt="0"/>
  <p:txStyles>
    <p:titleStyle>
      <a:lvl1pPr algn="l" rtl="0" eaLnBrk="1" fontAlgn="base" hangingPunct="1">
        <a:lnSpc>
          <a:spcPct val="90000"/>
        </a:lnSpc>
        <a:spcBef>
          <a:spcPct val="0"/>
        </a:spcBef>
        <a:spcAft>
          <a:spcPct val="0"/>
        </a:spcAft>
        <a:defRPr sz="4000" b="1" i="1"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ct val="90000"/>
        </a:lnSpc>
        <a:spcBef>
          <a:spcPct val="0"/>
        </a:spcBef>
        <a:spcAft>
          <a:spcPct val="0"/>
        </a:spcAft>
        <a:defRPr sz="4000" b="1" i="1">
          <a:solidFill>
            <a:schemeClr val="tx1"/>
          </a:solidFill>
          <a:latin typeface="Times New Roman" panose="02020603050405020304" pitchFamily="18" charset="0"/>
          <a:cs typeface="Times New Roman" panose="02020603050405020304" pitchFamily="18" charset="0"/>
        </a:defRPr>
      </a:lvl9pPr>
    </p:titleStyle>
    <p:bodyStyle>
      <a:lvl1pPr marL="228600" indent="-228600" algn="l" rtl="0" eaLnBrk="1" fontAlgn="base" hangingPunct="1">
        <a:lnSpc>
          <a:spcPct val="114000"/>
        </a:lnSpc>
        <a:spcBef>
          <a:spcPts val="1000"/>
        </a:spcBef>
        <a:spcAft>
          <a:spcPct val="0"/>
        </a:spcAft>
        <a:buFont typeface="Arial" panose="020B0604020202020204" pitchFamily="34" charset="0"/>
        <a:buChar char="•"/>
        <a:defRPr sz="2400" kern="1200">
          <a:solidFill>
            <a:srgbClr val="5E5E5E"/>
          </a:solidFill>
          <a:latin typeface="+mn-lt"/>
          <a:ea typeface="+mn-ea"/>
          <a:cs typeface="+mn-cs"/>
        </a:defRPr>
      </a:lvl1pPr>
      <a:lvl2pPr marL="685800" indent="-228600" algn="l" rtl="0" eaLnBrk="1" fontAlgn="base" hangingPunct="1">
        <a:lnSpc>
          <a:spcPct val="114000"/>
        </a:lnSpc>
        <a:spcBef>
          <a:spcPts val="500"/>
        </a:spcBef>
        <a:spcAft>
          <a:spcPct val="0"/>
        </a:spcAft>
        <a:buFont typeface="Arial" panose="020B0604020202020204" pitchFamily="34" charset="0"/>
        <a:buChar char="-"/>
        <a:defRPr sz="2000" kern="1200">
          <a:solidFill>
            <a:srgbClr val="5E5E5E"/>
          </a:solidFill>
          <a:latin typeface="+mn-lt"/>
          <a:ea typeface="+mn-ea"/>
          <a:cs typeface="+mn-cs"/>
        </a:defRPr>
      </a:lvl2pPr>
      <a:lvl3pPr marL="1143000" indent="-228600" algn="l" rtl="0" eaLnBrk="1" fontAlgn="base" hangingPunct="1">
        <a:lnSpc>
          <a:spcPct val="114000"/>
        </a:lnSpc>
        <a:spcBef>
          <a:spcPts val="500"/>
        </a:spcBef>
        <a:spcAft>
          <a:spcPct val="0"/>
        </a:spcAft>
        <a:buFont typeface="Arial" panose="020B0604020202020204" pitchFamily="34" charset="0"/>
        <a:buChar char="-"/>
        <a:defRPr kern="1200">
          <a:solidFill>
            <a:srgbClr val="5E5E5E"/>
          </a:solidFill>
          <a:latin typeface="+mn-lt"/>
          <a:ea typeface="+mn-ea"/>
          <a:cs typeface="+mn-cs"/>
        </a:defRPr>
      </a:lvl3pPr>
      <a:lvl4pPr marL="1600200" indent="-228600" algn="l" rtl="0" eaLnBrk="1" fontAlgn="base" hangingPunct="1">
        <a:lnSpc>
          <a:spcPct val="114000"/>
        </a:lnSpc>
        <a:spcBef>
          <a:spcPts val="500"/>
        </a:spcBef>
        <a:spcAft>
          <a:spcPct val="0"/>
        </a:spcAft>
        <a:buFont typeface="Arial" panose="020B0604020202020204" pitchFamily="34" charset="0"/>
        <a:buChar char="-"/>
        <a:defRPr sz="1600" kern="1200">
          <a:solidFill>
            <a:srgbClr val="5E5E5E"/>
          </a:solidFill>
          <a:latin typeface="+mn-lt"/>
          <a:ea typeface="+mn-ea"/>
          <a:cs typeface="+mn-cs"/>
        </a:defRPr>
      </a:lvl4pPr>
      <a:lvl5pPr marL="2057400" indent="-228600" algn="l" rtl="0" eaLnBrk="1" fontAlgn="base" hangingPunct="1">
        <a:lnSpc>
          <a:spcPct val="114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itle Placeholder 32"/>
          <p:cNvSpPr>
            <a:spLocks noGrp="1"/>
          </p:cNvSpPr>
          <p:nvPr>
            <p:ph type="title"/>
          </p:nvPr>
        </p:nvSpPr>
        <p:spPr>
          <a:xfrm>
            <a:off x="628650" y="365126"/>
            <a:ext cx="8202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4" name="Text Placeholder 33"/>
          <p:cNvSpPr>
            <a:spLocks noGrp="1"/>
          </p:cNvSpPr>
          <p:nvPr>
            <p:ph type="body" idx="1"/>
          </p:nvPr>
        </p:nvSpPr>
        <p:spPr>
          <a:xfrm>
            <a:off x="628650" y="1825625"/>
            <a:ext cx="8202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 name="Footer Placeholder 4"/>
          <p:cNvSpPr>
            <a:spLocks noGrp="1"/>
          </p:cNvSpPr>
          <p:nvPr>
            <p:ph type="ftr" sz="quarter" idx="3"/>
          </p:nvPr>
        </p:nvSpPr>
        <p:spPr>
          <a:xfrm>
            <a:off x="8163419" y="6489041"/>
            <a:ext cx="918173" cy="365125"/>
          </a:xfrm>
          <a:prstGeom prst="rect">
            <a:avLst/>
          </a:prstGeom>
        </p:spPr>
        <p:txBody>
          <a:bodyPr/>
          <a:lstStyle>
            <a:lvl1pPr algn="l">
              <a:defRPr sz="750">
                <a:solidFill>
                  <a:srgbClr val="5E5E5E"/>
                </a:solidFill>
              </a:defRPr>
            </a:lvl1pPr>
          </a:lstStyle>
          <a:p>
            <a:pPr>
              <a:defRPr/>
            </a:pPr>
            <a:r>
              <a:rPr lang="de-DE"/>
              <a:t>© ICAEW 2017</a:t>
            </a:r>
            <a:endParaRPr lang="en-US"/>
          </a:p>
        </p:txBody>
      </p:sp>
    </p:spTree>
    <p:extLst>
      <p:ext uri="{BB962C8B-B14F-4D97-AF65-F5344CB8AC3E}">
        <p14:creationId xmlns:p14="http://schemas.microsoft.com/office/powerpoint/2010/main" val="251829592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 id="2147483717" r:id="rId22"/>
  </p:sldLayoutIdLst>
  <p:hf sldNum="0" hdr="0" dt="0"/>
  <p:txStyles>
    <p:titleStyle>
      <a:lvl1pPr algn="l" defTabSz="685800" rtl="0" eaLnBrk="1" latinLnBrk="0" hangingPunct="1">
        <a:lnSpc>
          <a:spcPct val="90000"/>
        </a:lnSpc>
        <a:spcBef>
          <a:spcPct val="0"/>
        </a:spcBef>
        <a:buNone/>
        <a:defRPr sz="3000" b="1" i="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171450" indent="-171450" algn="l" defTabSz="685800" rtl="0" eaLnBrk="1" latinLnBrk="0" hangingPunct="1">
        <a:lnSpc>
          <a:spcPct val="114000"/>
        </a:lnSpc>
        <a:spcBef>
          <a:spcPts val="750"/>
        </a:spcBef>
        <a:buFont typeface="Arial"/>
        <a:buChar char="•"/>
        <a:defRPr sz="1800" kern="1200">
          <a:solidFill>
            <a:srgbClr val="5E5E5E"/>
          </a:solidFill>
          <a:latin typeface="+mn-lt"/>
          <a:ea typeface="+mn-ea"/>
          <a:cs typeface="+mn-cs"/>
        </a:defRPr>
      </a:lvl1pPr>
      <a:lvl2pPr marL="514350" indent="-171450" algn="l" defTabSz="685800" rtl="0" eaLnBrk="1" latinLnBrk="0" hangingPunct="1">
        <a:lnSpc>
          <a:spcPct val="114000"/>
        </a:lnSpc>
        <a:spcBef>
          <a:spcPts val="375"/>
        </a:spcBef>
        <a:buFont typeface="Arial" panose="020B0604020202020204" pitchFamily="34" charset="0"/>
        <a:buChar char="-"/>
        <a:defRPr sz="1500" kern="1200">
          <a:solidFill>
            <a:srgbClr val="5E5E5E"/>
          </a:solidFill>
          <a:latin typeface="+mn-lt"/>
          <a:ea typeface="+mn-ea"/>
          <a:cs typeface="+mn-cs"/>
        </a:defRPr>
      </a:lvl2pPr>
      <a:lvl3pPr marL="857250" indent="-171450" algn="l" defTabSz="685800" rtl="0" eaLnBrk="1" latinLnBrk="0" hangingPunct="1">
        <a:lnSpc>
          <a:spcPct val="114000"/>
        </a:lnSpc>
        <a:spcBef>
          <a:spcPts val="375"/>
        </a:spcBef>
        <a:buFont typeface="Arial" panose="020B0604020202020204" pitchFamily="34" charset="0"/>
        <a:buChar char="-"/>
        <a:defRPr sz="1350" kern="1200">
          <a:solidFill>
            <a:srgbClr val="5E5E5E"/>
          </a:solidFill>
          <a:latin typeface="+mn-lt"/>
          <a:ea typeface="+mn-ea"/>
          <a:cs typeface="+mn-cs"/>
        </a:defRPr>
      </a:lvl3pPr>
      <a:lvl4pPr marL="1200150" indent="-171450" algn="l" defTabSz="685800" rtl="0" eaLnBrk="1" latinLnBrk="0" hangingPunct="1">
        <a:lnSpc>
          <a:spcPct val="114000"/>
        </a:lnSpc>
        <a:spcBef>
          <a:spcPts val="375"/>
        </a:spcBef>
        <a:buFont typeface="Arial" panose="020B0604020202020204" pitchFamily="34" charset="0"/>
        <a:buChar char="-"/>
        <a:defRPr sz="1200" kern="1200">
          <a:solidFill>
            <a:srgbClr val="5E5E5E"/>
          </a:solidFill>
          <a:latin typeface="+mn-lt"/>
          <a:ea typeface="+mn-ea"/>
          <a:cs typeface="+mn-cs"/>
        </a:defRPr>
      </a:lvl4pPr>
      <a:lvl5pPr marL="1543050" indent="-171450" algn="l" defTabSz="685800" rtl="0" eaLnBrk="1" latinLnBrk="0" hangingPunct="1">
        <a:lnSpc>
          <a:spcPct val="114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4.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34.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4.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hyperlink" Target="mailto:jane.berney@icaew.com"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8" Type="http://schemas.openxmlformats.org/officeDocument/2006/relationships/hyperlink" Target="https://www.pwc.co.uk/services/human-resource-services/diversity-inclusion.html" TargetMode="External"/><Relationship Id="rId3" Type="http://schemas.openxmlformats.org/officeDocument/2006/relationships/hyperlink" Target="http://www.acas.org.uk/index.aspx?articleid=5768" TargetMode="External"/><Relationship Id="rId7" Type="http://schemas.openxmlformats.org/officeDocument/2006/relationships/hyperlink" Target="https://www.icaew.com/groups-and-networks/communities/join-diversity-community" TargetMode="External"/><Relationship Id="rId2" Type="http://schemas.openxmlformats.org/officeDocument/2006/relationships/notesSlide" Target="../notesSlides/notesSlide16.xml"/><Relationship Id="rId1" Type="http://schemas.openxmlformats.org/officeDocument/2006/relationships/slideLayout" Target="../slideLayouts/slideLayout21.xml"/><Relationship Id="rId6" Type="http://schemas.openxmlformats.org/officeDocument/2006/relationships/hyperlink" Target="https://www.icaew.com/technical/legal-and-regulatory/information-law-and-guidance" TargetMode="External"/><Relationship Id="rId5" Type="http://schemas.openxmlformats.org/officeDocument/2006/relationships/hyperlink" Target="https://www.equalityhumanrights.com/en/advice-and-guidance/gender-pay-gap-reporting" TargetMode="External"/><Relationship Id="rId4" Type="http://schemas.openxmlformats.org/officeDocument/2006/relationships/hyperlink" Target="https://gender-pay-gap.service.gov.uk/"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gender-pay-gap.service.gov.uk/" TargetMode="External"/><Relationship Id="rId2" Type="http://schemas.openxmlformats.org/officeDocument/2006/relationships/notesSlide" Target="../notesSlides/notesSlide7.xml"/><Relationship Id="rId1" Type="http://schemas.openxmlformats.org/officeDocument/2006/relationships/slideLayout" Target="../slideLayouts/slideLayout34.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Gender </a:t>
            </a:r>
            <a:r>
              <a:rPr lang="en-GB" dirty="0" smtClean="0"/>
              <a:t>Pay </a:t>
            </a:r>
            <a:endParaRPr lang="en-GB" dirty="0"/>
          </a:p>
        </p:txBody>
      </p:sp>
      <p:sp>
        <p:nvSpPr>
          <p:cNvPr id="4" name="Subtitle 3"/>
          <p:cNvSpPr>
            <a:spLocks noGrp="1"/>
          </p:cNvSpPr>
          <p:nvPr>
            <p:ph type="subTitle" idx="1"/>
          </p:nvPr>
        </p:nvSpPr>
        <p:spPr/>
        <p:txBody>
          <a:bodyPr/>
          <a:lstStyle/>
          <a:p>
            <a:r>
              <a:rPr lang="en-GB"/>
              <a:t>Mending the GAP</a:t>
            </a:r>
          </a:p>
        </p:txBody>
      </p:sp>
      <p:sp>
        <p:nvSpPr>
          <p:cNvPr id="16388" name="Footer Placeholder 3"/>
          <p:cNvSpPr>
            <a:spLocks noGrp="1"/>
          </p:cNvSpPr>
          <p:nvPr>
            <p:ph type="ftr" sz="quarter"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en-US">
                <a:solidFill>
                  <a:srgbClr val="5E5E5E"/>
                </a:solidFill>
              </a:rPr>
              <a:t>© ICAEW 2018</a:t>
            </a:r>
            <a:endParaRPr lang="en-GB" altLang="en-US">
              <a:solidFill>
                <a:srgbClr val="5E5E5E"/>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should we mend the gap? </a:t>
            </a:r>
          </a:p>
        </p:txBody>
      </p:sp>
      <p:sp>
        <p:nvSpPr>
          <p:cNvPr id="3" name="Text Placeholder 2"/>
          <p:cNvSpPr>
            <a:spLocks noGrp="1"/>
          </p:cNvSpPr>
          <p:nvPr>
            <p:ph type="body" idx="1"/>
          </p:nvPr>
        </p:nvSpPr>
        <p:spPr>
          <a:xfrm>
            <a:off x="628650" y="1561233"/>
            <a:ext cx="8202600" cy="4615730"/>
          </a:xfrm>
        </p:spPr>
        <p:txBody>
          <a:bodyPr vert="horz" lIns="91440" tIns="45720" rIns="91440" bIns="45720" rtlCol="0" anchor="t">
            <a:normAutofit fontScale="92500" lnSpcReduction="20000"/>
          </a:bodyPr>
          <a:lstStyle/>
          <a:p>
            <a:r>
              <a:rPr lang="en-GB" dirty="0">
                <a:cs typeface="Arial"/>
              </a:rPr>
              <a:t>Why does it matter?</a:t>
            </a:r>
          </a:p>
          <a:p>
            <a:pPr lvl="1">
              <a:lnSpc>
                <a:spcPct val="113999"/>
              </a:lnSpc>
            </a:pPr>
            <a:r>
              <a:rPr lang="en-GB" dirty="0">
                <a:cs typeface="Arial"/>
              </a:rPr>
              <a:t>Equality of Opportunity</a:t>
            </a:r>
            <a:endParaRPr lang="en-US" dirty="0">
              <a:cs typeface="Arial"/>
            </a:endParaRPr>
          </a:p>
          <a:p>
            <a:pPr lvl="1">
              <a:lnSpc>
                <a:spcPct val="113999"/>
              </a:lnSpc>
            </a:pPr>
            <a:r>
              <a:rPr lang="en-GB" dirty="0">
                <a:cs typeface="Arial"/>
              </a:rPr>
              <a:t>Wasted Talent and Resources</a:t>
            </a:r>
          </a:p>
          <a:p>
            <a:pPr marL="342900" lvl="1" indent="0">
              <a:lnSpc>
                <a:spcPct val="113999"/>
              </a:lnSpc>
              <a:buNone/>
            </a:pPr>
            <a:endParaRPr lang="en-GB" dirty="0"/>
          </a:p>
          <a:p>
            <a:pPr>
              <a:lnSpc>
                <a:spcPct val="113999"/>
              </a:lnSpc>
            </a:pPr>
            <a:r>
              <a:rPr lang="en-GB" dirty="0"/>
              <a:t>Can it improve a company's performance?</a:t>
            </a:r>
          </a:p>
          <a:p>
            <a:pPr lvl="1">
              <a:lnSpc>
                <a:spcPct val="113999"/>
              </a:lnSpc>
            </a:pPr>
            <a:r>
              <a:rPr lang="en-GB" dirty="0">
                <a:cs typeface="Arial"/>
              </a:rPr>
              <a:t>Research Findings</a:t>
            </a:r>
          </a:p>
          <a:p>
            <a:pPr lvl="1">
              <a:lnSpc>
                <a:spcPct val="113999"/>
              </a:lnSpc>
            </a:pPr>
            <a:r>
              <a:rPr lang="en-GB" dirty="0"/>
              <a:t>Female spending power</a:t>
            </a:r>
            <a:endParaRPr lang="en-GB" dirty="0">
              <a:cs typeface="Arial"/>
            </a:endParaRPr>
          </a:p>
          <a:p>
            <a:pPr lvl="1">
              <a:lnSpc>
                <a:spcPct val="113999"/>
              </a:lnSpc>
            </a:pPr>
            <a:r>
              <a:rPr lang="en-GB" dirty="0"/>
              <a:t>Market understanding</a:t>
            </a:r>
            <a:endParaRPr lang="en-GB" dirty="0">
              <a:cs typeface="Arial"/>
            </a:endParaRPr>
          </a:p>
          <a:p>
            <a:pPr lvl="1">
              <a:lnSpc>
                <a:spcPct val="113999"/>
              </a:lnSpc>
            </a:pPr>
            <a:r>
              <a:rPr lang="en-GB" dirty="0"/>
              <a:t>Fresh thinking</a:t>
            </a:r>
          </a:p>
          <a:p>
            <a:pPr lvl="1">
              <a:lnSpc>
                <a:spcPct val="113999"/>
              </a:lnSpc>
            </a:pPr>
            <a:r>
              <a:rPr lang="en-GB" dirty="0">
                <a:cs typeface="Arial"/>
              </a:rPr>
              <a:t>Effect on recruitment and retention</a:t>
            </a:r>
          </a:p>
          <a:p>
            <a:pPr marL="342900" lvl="1" indent="0">
              <a:lnSpc>
                <a:spcPct val="113999"/>
              </a:lnSpc>
              <a:buNone/>
            </a:pPr>
            <a:endParaRPr lang="en-GB" dirty="0"/>
          </a:p>
          <a:p>
            <a:pPr>
              <a:lnSpc>
                <a:spcPct val="113999"/>
              </a:lnSpc>
            </a:pPr>
            <a:r>
              <a:rPr lang="en-GB" dirty="0">
                <a:cs typeface="Arial"/>
              </a:rPr>
              <a:t>Diversity and Inclusion</a:t>
            </a:r>
          </a:p>
          <a:p>
            <a:pPr lvl="1">
              <a:lnSpc>
                <a:spcPct val="113999"/>
              </a:lnSpc>
            </a:pPr>
            <a:r>
              <a:rPr lang="en-GB" dirty="0">
                <a:cs typeface="Arial"/>
              </a:rPr>
              <a:t>Not just gender</a:t>
            </a:r>
          </a:p>
          <a:p>
            <a:pPr lvl="1">
              <a:lnSpc>
                <a:spcPct val="113999"/>
              </a:lnSpc>
            </a:pPr>
            <a:r>
              <a:rPr lang="en-GB" dirty="0">
                <a:cs typeface="Arial"/>
              </a:rPr>
              <a:t>Ethnicity</a:t>
            </a:r>
          </a:p>
          <a:p>
            <a:pPr lvl="1">
              <a:lnSpc>
                <a:spcPct val="113999"/>
              </a:lnSpc>
            </a:pPr>
            <a:r>
              <a:rPr lang="en-GB" dirty="0">
                <a:cs typeface="Arial"/>
              </a:rPr>
              <a:t>Class</a:t>
            </a:r>
          </a:p>
          <a:p>
            <a:pPr lvl="1">
              <a:lnSpc>
                <a:spcPct val="113999"/>
              </a:lnSpc>
            </a:pPr>
            <a:r>
              <a:rPr lang="en-GB" dirty="0">
                <a:cs typeface="Arial"/>
              </a:rPr>
              <a:t>Experience</a:t>
            </a:r>
          </a:p>
          <a:p>
            <a:pPr lvl="1">
              <a:lnSpc>
                <a:spcPct val="113999"/>
              </a:lnSpc>
            </a:pPr>
            <a:r>
              <a:rPr lang="en-GB" dirty="0">
                <a:cs typeface="Arial"/>
              </a:rPr>
              <a:t>Fresh thinking</a:t>
            </a:r>
          </a:p>
          <a:p>
            <a:pPr lvl="1">
              <a:lnSpc>
                <a:spcPct val="113999"/>
              </a:lnSpc>
            </a:pPr>
            <a:endParaRPr lang="en-GB" dirty="0">
              <a:cs typeface="Arial"/>
            </a:endParaRPr>
          </a:p>
          <a:p>
            <a:pPr lvl="1">
              <a:lnSpc>
                <a:spcPct val="113999"/>
              </a:lnSpc>
            </a:pPr>
            <a:endParaRPr lang="en-GB" dirty="0">
              <a:cs typeface="Arial"/>
            </a:endParaRPr>
          </a:p>
          <a:p>
            <a:pPr lvl="1">
              <a:lnSpc>
                <a:spcPct val="113999"/>
              </a:lnSpc>
            </a:pPr>
            <a:endParaRPr lang="en-GB" dirty="0">
              <a:cs typeface="Arial"/>
            </a:endParaRPr>
          </a:p>
        </p:txBody>
      </p:sp>
      <p:sp>
        <p:nvSpPr>
          <p:cNvPr id="4" name="Footer Placeholder 3"/>
          <p:cNvSpPr>
            <a:spLocks noGrp="1"/>
          </p:cNvSpPr>
          <p:nvPr>
            <p:ph type="ftr" sz="quarter" idx="10"/>
          </p:nvPr>
        </p:nvSpPr>
        <p:spPr/>
        <p:txBody>
          <a:bodyPr/>
          <a:lstStyle/>
          <a:p>
            <a:pPr>
              <a:defRPr/>
            </a:pPr>
            <a:r>
              <a:rPr lang="de-DE"/>
              <a:t>© ICAEW 2018</a:t>
            </a:r>
            <a:endParaRPr lang="en-US"/>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
        <p:nvSpPr>
          <p:cNvPr id="6" name="TextBox 5">
            <a:extLst>
              <a:ext uri="{FF2B5EF4-FFF2-40B4-BE49-F238E27FC236}">
                <a16:creationId xmlns:a16="http://schemas.microsoft.com/office/drawing/2014/main" xmlns="" id="{9B297715-52AD-403B-9AF0-60C054A05D23}"/>
              </a:ext>
            </a:extLst>
          </p:cNvPr>
          <p:cNvSpPr txBox="1"/>
          <p:nvPr/>
        </p:nvSpPr>
        <p:spPr>
          <a:xfrm>
            <a:off x="2286000" y="3200400"/>
            <a:ext cx="45720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Aria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5010" y="2002767"/>
            <a:ext cx="2926080" cy="2170176"/>
          </a:xfrm>
          <a:prstGeom prst="rect">
            <a:avLst/>
          </a:prstGeom>
        </p:spPr>
      </p:pic>
    </p:spTree>
    <p:extLst>
      <p:ext uri="{BB962C8B-B14F-4D97-AF65-F5344CB8AC3E}">
        <p14:creationId xmlns:p14="http://schemas.microsoft.com/office/powerpoint/2010/main" val="3972383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additive="base">
                                        <p:cTn id="4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 calcmode="lin" valueType="num">
                                      <p:cBhvr additive="base">
                                        <p:cTn id="5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 calcmode="lin" valueType="num">
                                      <p:cBhvr additive="base">
                                        <p:cTn id="5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anim calcmode="lin" valueType="num">
                                      <p:cBhvr additive="base">
                                        <p:cTn id="6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anim calcmode="lin" valueType="num">
                                      <p:cBhvr additive="base">
                                        <p:cTn id="6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Can we mend it?</a:t>
            </a:r>
          </a:p>
        </p:txBody>
      </p:sp>
      <p:sp>
        <p:nvSpPr>
          <p:cNvPr id="3" name="Text Placeholder 2"/>
          <p:cNvSpPr>
            <a:spLocks noGrp="1"/>
          </p:cNvSpPr>
          <p:nvPr>
            <p:ph type="body" idx="1"/>
          </p:nvPr>
        </p:nvSpPr>
        <p:spPr/>
        <p:txBody>
          <a:bodyPr vert="horz" lIns="91440" tIns="45720" rIns="91440" bIns="45720" rtlCol="0" anchor="t">
            <a:normAutofit/>
          </a:bodyPr>
          <a:lstStyle/>
          <a:p>
            <a:r>
              <a:rPr lang="en-GB" dirty="0"/>
              <a:t>No quick fixes?</a:t>
            </a:r>
          </a:p>
          <a:p>
            <a:r>
              <a:rPr lang="en-GB" dirty="0"/>
              <a:t>Barriers – a man thing or a female thing?</a:t>
            </a:r>
          </a:p>
          <a:p>
            <a:pPr>
              <a:lnSpc>
                <a:spcPct val="113999"/>
              </a:lnSpc>
            </a:pPr>
            <a:r>
              <a:rPr lang="en-GB" dirty="0">
                <a:cs typeface="Arial"/>
              </a:rPr>
              <a:t>Female lack of confidence vs Male overconfidence?</a:t>
            </a:r>
          </a:p>
          <a:p>
            <a:pPr>
              <a:lnSpc>
                <a:spcPct val="113999"/>
              </a:lnSpc>
            </a:pPr>
            <a:r>
              <a:rPr lang="en-GB" dirty="0">
                <a:cs typeface="Arial"/>
              </a:rPr>
              <a:t>'Leaning In'</a:t>
            </a:r>
          </a:p>
          <a:p>
            <a:pPr>
              <a:lnSpc>
                <a:spcPct val="113999"/>
              </a:lnSpc>
            </a:pPr>
            <a:r>
              <a:rPr lang="en-GB" dirty="0">
                <a:cs typeface="Arial"/>
              </a:rPr>
              <a:t>Gender stereotyping</a:t>
            </a:r>
          </a:p>
          <a:p>
            <a:pPr>
              <a:lnSpc>
                <a:spcPct val="113999"/>
              </a:lnSpc>
            </a:pPr>
            <a:r>
              <a:rPr lang="en-GB" dirty="0">
                <a:cs typeface="Arial"/>
              </a:rPr>
              <a:t>Flexibility</a:t>
            </a:r>
          </a:p>
        </p:txBody>
      </p:sp>
      <p:sp>
        <p:nvSpPr>
          <p:cNvPr id="4" name="Footer Placeholder 3"/>
          <p:cNvSpPr>
            <a:spLocks noGrp="1"/>
          </p:cNvSpPr>
          <p:nvPr>
            <p:ph type="ftr" sz="quarter" idx="10"/>
          </p:nvPr>
        </p:nvSpPr>
        <p:spPr/>
        <p:txBody>
          <a:bodyPr/>
          <a:lstStyle/>
          <a:p>
            <a:pPr>
              <a:defRPr/>
            </a:pPr>
            <a:r>
              <a:rPr lang="de-DE"/>
              <a:t>© ICAEW 2018</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3167196"/>
            <a:ext cx="3823792" cy="3321845"/>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73632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Is Flexibility the Key?</a:t>
            </a:r>
          </a:p>
        </p:txBody>
      </p:sp>
      <p:sp>
        <p:nvSpPr>
          <p:cNvPr id="3" name="Text Placeholder 2"/>
          <p:cNvSpPr>
            <a:spLocks noGrp="1"/>
          </p:cNvSpPr>
          <p:nvPr>
            <p:ph type="body" idx="1"/>
          </p:nvPr>
        </p:nvSpPr>
        <p:spPr/>
        <p:txBody>
          <a:bodyPr vert="horz" lIns="91440" tIns="45720" rIns="91440" bIns="45720" rtlCol="0" anchor="t">
            <a:normAutofit/>
          </a:bodyPr>
          <a:lstStyle/>
          <a:p>
            <a:r>
              <a:rPr lang="en-GB" dirty="0"/>
              <a:t>Who needs to be flexible? </a:t>
            </a:r>
          </a:p>
          <a:p>
            <a:pPr>
              <a:lnSpc>
                <a:spcPct val="113999"/>
              </a:lnSpc>
            </a:pPr>
            <a:r>
              <a:rPr lang="en-GB" dirty="0">
                <a:cs typeface="Arial"/>
              </a:rPr>
              <a:t>Choosing my own hours?</a:t>
            </a:r>
          </a:p>
          <a:p>
            <a:pPr>
              <a:lnSpc>
                <a:spcPct val="113999"/>
              </a:lnSpc>
            </a:pPr>
            <a:r>
              <a:rPr lang="en-GB" dirty="0">
                <a:cs typeface="Arial"/>
              </a:rPr>
              <a:t>Part time vs Full Time</a:t>
            </a:r>
          </a:p>
          <a:p>
            <a:pPr>
              <a:lnSpc>
                <a:spcPct val="113999"/>
              </a:lnSpc>
            </a:pPr>
            <a:r>
              <a:rPr lang="en-GB" dirty="0">
                <a:cs typeface="Arial"/>
              </a:rPr>
              <a:t>Parental leave – not just maternity leave</a:t>
            </a:r>
          </a:p>
          <a:p>
            <a:pPr>
              <a:lnSpc>
                <a:spcPct val="113999"/>
              </a:lnSpc>
            </a:pPr>
            <a:r>
              <a:rPr lang="en-GB" dirty="0">
                <a:cs typeface="Arial"/>
              </a:rPr>
              <a:t>Help for Career breakers?</a:t>
            </a:r>
          </a:p>
          <a:p>
            <a:pPr>
              <a:lnSpc>
                <a:spcPct val="113999"/>
              </a:lnSpc>
            </a:pPr>
            <a:r>
              <a:rPr lang="en-GB" dirty="0">
                <a:cs typeface="Arial"/>
              </a:rPr>
              <a:t>Quotas?</a:t>
            </a:r>
          </a:p>
        </p:txBody>
      </p:sp>
      <p:sp>
        <p:nvSpPr>
          <p:cNvPr id="4" name="Footer Placeholder 3"/>
          <p:cNvSpPr>
            <a:spLocks noGrp="1"/>
          </p:cNvSpPr>
          <p:nvPr>
            <p:ph type="ftr" sz="quarter" idx="10"/>
          </p:nvPr>
        </p:nvSpPr>
        <p:spPr/>
        <p:txBody>
          <a:bodyPr/>
          <a:lstStyle/>
          <a:p>
            <a:pPr>
              <a:defRPr/>
            </a:pPr>
            <a:r>
              <a:rPr lang="de-DE"/>
              <a:t>© ICAEW 2018</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4512" y="4076700"/>
            <a:ext cx="1924050" cy="1905000"/>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218999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14283"/>
            <a:ext cx="6858000" cy="1235429"/>
          </a:xfrm>
        </p:spPr>
        <p:txBody>
          <a:bodyPr/>
          <a:lstStyle/>
          <a:p>
            <a:r>
              <a:rPr lang="en-GB"/>
              <a:t>Future Developments?</a:t>
            </a:r>
          </a:p>
        </p:txBody>
      </p:sp>
      <p:sp>
        <p:nvSpPr>
          <p:cNvPr id="5" name="Subtitle 4"/>
          <p:cNvSpPr>
            <a:spLocks noGrp="1"/>
          </p:cNvSpPr>
          <p:nvPr>
            <p:ph type="subTitle" idx="1"/>
          </p:nvPr>
        </p:nvSpPr>
        <p:spPr>
          <a:xfrm>
            <a:off x="1143000" y="2131081"/>
            <a:ext cx="6858000" cy="3967438"/>
          </a:xfrm>
        </p:spPr>
        <p:txBody>
          <a:bodyPr>
            <a:normAutofit/>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sz="1600" b="0" cap="none" dirty="0"/>
              <a:t>E</a:t>
            </a:r>
            <a:r>
              <a:rPr lang="en-GB" sz="1600" b="0" cap="none" dirty="0" smtClean="0"/>
              <a:t>xtended to more companies?</a:t>
            </a:r>
          </a:p>
          <a:p>
            <a:pPr marL="628650" lvl="1" indent="-285750" algn="l">
              <a:buFont typeface="Arial" panose="020B0604020202020204" pitchFamily="34" charset="0"/>
              <a:buChar char="•"/>
            </a:pPr>
            <a:r>
              <a:rPr lang="en-GB" sz="1300" b="0" cap="none" dirty="0" smtClean="0"/>
              <a:t>Less than 250 employees?</a:t>
            </a:r>
          </a:p>
          <a:p>
            <a:pPr marL="628650" lvl="1" indent="-285750" algn="l">
              <a:buFont typeface="Arial" panose="020B0604020202020204" pitchFamily="34" charset="0"/>
              <a:buChar char="•"/>
            </a:pPr>
            <a:r>
              <a:rPr lang="en-GB" sz="1300" b="0" cap="none" dirty="0" smtClean="0"/>
              <a:t>Voluntary Reporting?</a:t>
            </a:r>
          </a:p>
          <a:p>
            <a:pPr marL="628650" lvl="1" indent="-285750" algn="l">
              <a:buFont typeface="Arial" panose="020B0604020202020204" pitchFamily="34" charset="0"/>
              <a:buChar char="•"/>
            </a:pPr>
            <a:r>
              <a:rPr lang="en-GB" sz="1300" dirty="0" smtClean="0"/>
              <a:t>Overseas developments?</a:t>
            </a:r>
            <a:endParaRPr lang="en-GB" sz="1600" b="0" cap="none" dirty="0" smtClean="0"/>
          </a:p>
          <a:p>
            <a:pPr marL="285750" indent="-285750">
              <a:buFont typeface="Arial" panose="020B0604020202020204" pitchFamily="34" charset="0"/>
              <a:buChar char="•"/>
            </a:pPr>
            <a:r>
              <a:rPr lang="en-GB" sz="1600" b="0" cap="none" dirty="0" smtClean="0"/>
              <a:t>Penalties imposed? </a:t>
            </a:r>
            <a:endParaRPr lang="en-GB" sz="1600" b="0" cap="none" dirty="0"/>
          </a:p>
          <a:p>
            <a:pPr marL="628650" lvl="1" indent="-285750" algn="l">
              <a:buFont typeface="Arial" panose="020B0604020202020204" pitchFamily="34" charset="0"/>
              <a:buChar char="•"/>
            </a:pPr>
            <a:r>
              <a:rPr lang="en-GB" sz="1300" b="0" cap="none" dirty="0" smtClean="0"/>
              <a:t>ECHR attitude</a:t>
            </a:r>
            <a:endParaRPr lang="en-GB" sz="1600" b="0" cap="none" dirty="0" smtClean="0"/>
          </a:p>
          <a:p>
            <a:pPr marL="285750" indent="-285750">
              <a:buFont typeface="Arial" panose="020B0604020202020204" pitchFamily="34" charset="0"/>
              <a:buChar char="•"/>
            </a:pPr>
            <a:r>
              <a:rPr lang="en-GB" sz="1600" b="0" cap="none" dirty="0"/>
              <a:t>R</a:t>
            </a:r>
            <a:r>
              <a:rPr lang="en-GB" sz="1600" b="0" cap="none" dirty="0" smtClean="0"/>
              <a:t>eaction?</a:t>
            </a:r>
          </a:p>
          <a:p>
            <a:pPr marL="628650" lvl="1" indent="-285750" algn="l">
              <a:buFont typeface="Arial" panose="020B0604020202020204" pitchFamily="34" charset="0"/>
              <a:buChar char="•"/>
            </a:pPr>
            <a:r>
              <a:rPr lang="en-GB" sz="1300" dirty="0" smtClean="0"/>
              <a:t>Employees – vote with their feet?</a:t>
            </a:r>
          </a:p>
          <a:p>
            <a:pPr marL="628650" lvl="1" indent="-285750" algn="l">
              <a:buFont typeface="Arial" panose="020B0604020202020204" pitchFamily="34" charset="0"/>
              <a:buChar char="•"/>
            </a:pPr>
            <a:r>
              <a:rPr lang="en-GB" sz="1300" b="0" cap="none" dirty="0" smtClean="0"/>
              <a:t>Employers – resist, ignore or react?</a:t>
            </a:r>
            <a:endParaRPr lang="en-GB" sz="1600" b="0" cap="none" dirty="0" smtClean="0"/>
          </a:p>
          <a:p>
            <a:pPr marL="285750" indent="-285750">
              <a:buFont typeface="Arial" panose="020B0604020202020204" pitchFamily="34" charset="0"/>
              <a:buChar char="•"/>
            </a:pPr>
            <a:r>
              <a:rPr lang="en-GB" sz="1600" b="0" cap="none" dirty="0" smtClean="0"/>
              <a:t>More reporting?</a:t>
            </a:r>
          </a:p>
          <a:p>
            <a:pPr marL="628650" lvl="1" indent="-285750" algn="l">
              <a:buFont typeface="Arial" panose="020B0604020202020204" pitchFamily="34" charset="0"/>
              <a:buChar char="•"/>
            </a:pPr>
            <a:r>
              <a:rPr lang="en-GB" sz="1300" dirty="0"/>
              <a:t>E</a:t>
            </a:r>
            <a:r>
              <a:rPr lang="en-GB" sz="1300" b="0" cap="none" dirty="0" smtClean="0"/>
              <a:t>thnicity pay gap reporting</a:t>
            </a:r>
          </a:p>
          <a:p>
            <a:pPr marL="285750" indent="-285750">
              <a:buFont typeface="Arial" panose="020B0604020202020204" pitchFamily="34" charset="0"/>
              <a:buChar char="•"/>
            </a:pPr>
            <a:endParaRPr lang="en-GB" sz="1600" dirty="0"/>
          </a:p>
          <a:p>
            <a:endParaRPr lang="en-GB" cap="none" dirty="0"/>
          </a:p>
        </p:txBody>
      </p:sp>
      <p:sp>
        <p:nvSpPr>
          <p:cNvPr id="4" name="Footer Placeholder 3"/>
          <p:cNvSpPr>
            <a:spLocks noGrp="1"/>
          </p:cNvSpPr>
          <p:nvPr>
            <p:ph type="ftr" sz="quarter" idx="3"/>
          </p:nvPr>
        </p:nvSpPr>
        <p:spPr/>
        <p:txBody>
          <a:bodyPr/>
          <a:lstStyle/>
          <a:p>
            <a:pPr>
              <a:defRPr/>
            </a:pPr>
            <a:r>
              <a:rPr lang="de-DE"/>
              <a:t>© ICAEW 2018</a:t>
            </a:r>
            <a:endParaRPr lang="en-US"/>
          </a:p>
        </p:txBody>
      </p:sp>
    </p:spTree>
    <p:extLst>
      <p:ext uri="{BB962C8B-B14F-4D97-AF65-F5344CB8AC3E}">
        <p14:creationId xmlns:p14="http://schemas.microsoft.com/office/powerpoint/2010/main" val="2945025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10360"/>
            <a:ext cx="6858000" cy="1035313"/>
          </a:xfrm>
        </p:spPr>
        <p:txBody>
          <a:bodyPr/>
          <a:lstStyle/>
          <a:p>
            <a:r>
              <a:rPr lang="en-GB"/>
              <a:t>Preparing for </a:t>
            </a:r>
            <a:r>
              <a:rPr lang="en-GB" smtClean="0"/>
              <a:t>2018 / 19</a:t>
            </a:r>
            <a:endParaRPr lang="en-GB"/>
          </a:p>
        </p:txBody>
      </p:sp>
      <p:sp>
        <p:nvSpPr>
          <p:cNvPr id="3" name="Subtitle 2"/>
          <p:cNvSpPr>
            <a:spLocks noGrp="1"/>
          </p:cNvSpPr>
          <p:nvPr>
            <p:ph type="subTitle" idx="1"/>
          </p:nvPr>
        </p:nvSpPr>
        <p:spPr>
          <a:xfrm>
            <a:off x="1143000" y="2644959"/>
            <a:ext cx="6858000" cy="2612841"/>
          </a:xfrm>
        </p:spPr>
        <p:txBody>
          <a:bodyPr/>
          <a:lstStyle/>
          <a:p>
            <a:pPr marL="285750" indent="-285750">
              <a:buFont typeface="Arial" panose="020B0604020202020204" pitchFamily="34" charset="0"/>
              <a:buChar char="•"/>
            </a:pPr>
            <a:r>
              <a:rPr lang="en-GB" b="0" cap="none" dirty="0"/>
              <a:t>R</a:t>
            </a:r>
            <a:r>
              <a:rPr lang="en-GB" b="0" cap="none" dirty="0" smtClean="0"/>
              <a:t>eporting the gap is not the end only the beginning</a:t>
            </a:r>
          </a:p>
          <a:p>
            <a:pPr marL="285750" indent="-285750">
              <a:buFont typeface="Arial" panose="020B0604020202020204" pitchFamily="34" charset="0"/>
              <a:buChar char="•"/>
            </a:pPr>
            <a:r>
              <a:rPr lang="en-GB" b="0" cap="none" dirty="0"/>
              <a:t>D</a:t>
            </a:r>
            <a:r>
              <a:rPr lang="en-GB" b="0" cap="none" dirty="0" smtClean="0"/>
              <a:t>eadline for reporting 2018 figures = </a:t>
            </a:r>
            <a:r>
              <a:rPr lang="en-GB" b="0" cap="none" dirty="0" smtClean="0"/>
              <a:t>4 </a:t>
            </a:r>
            <a:r>
              <a:rPr lang="en-GB" b="0" cap="none"/>
              <a:t>A</a:t>
            </a:r>
            <a:r>
              <a:rPr lang="en-GB" b="0" cap="none" smtClean="0"/>
              <a:t>pril </a:t>
            </a:r>
            <a:r>
              <a:rPr lang="en-GB" b="0" cap="none" smtClean="0"/>
              <a:t>2019 or 30 March 2019</a:t>
            </a:r>
            <a:endParaRPr lang="en-GB" b="0" cap="none" dirty="0" smtClean="0"/>
          </a:p>
          <a:p>
            <a:pPr marL="285750" indent="-285750">
              <a:buFont typeface="Arial" panose="020B0604020202020204" pitchFamily="34" charset="0"/>
              <a:buChar char="•"/>
            </a:pPr>
            <a:r>
              <a:rPr lang="en-GB" b="0" cap="none" dirty="0"/>
              <a:t>B</a:t>
            </a:r>
            <a:r>
              <a:rPr lang="en-GB" b="0" cap="none" dirty="0" smtClean="0"/>
              <a:t>y </a:t>
            </a:r>
            <a:r>
              <a:rPr lang="en-GB" b="0" cap="none" dirty="0"/>
              <a:t>N</a:t>
            </a:r>
            <a:r>
              <a:rPr lang="en-GB" b="0" cap="none" dirty="0" smtClean="0"/>
              <a:t>ovember 2018 only 440 had reported</a:t>
            </a:r>
          </a:p>
          <a:p>
            <a:pPr marL="285750" indent="-285750">
              <a:buFont typeface="Arial" panose="020B0604020202020204" pitchFamily="34" charset="0"/>
              <a:buChar char="•"/>
            </a:pPr>
            <a:r>
              <a:rPr lang="en-GB" b="0" cap="none" dirty="0"/>
              <a:t>H</a:t>
            </a:r>
            <a:r>
              <a:rPr lang="en-GB" b="0" cap="none" dirty="0" smtClean="0"/>
              <a:t>ow to prepare for 2019 and beyond?</a:t>
            </a:r>
          </a:p>
          <a:p>
            <a:endParaRPr lang="en-GB" dirty="0"/>
          </a:p>
        </p:txBody>
      </p:sp>
      <p:sp>
        <p:nvSpPr>
          <p:cNvPr id="4" name="Footer Placeholder 3"/>
          <p:cNvSpPr>
            <a:spLocks noGrp="1"/>
          </p:cNvSpPr>
          <p:nvPr>
            <p:ph type="ftr" sz="quarter" idx="3"/>
          </p:nvPr>
        </p:nvSpPr>
        <p:spPr/>
        <p:txBody>
          <a:bodyPr/>
          <a:lstStyle/>
          <a:p>
            <a:pPr>
              <a:defRPr/>
            </a:pPr>
            <a:r>
              <a:rPr lang="de-DE" dirty="0"/>
              <a:t>© ICAEW </a:t>
            </a:r>
            <a:r>
              <a:rPr lang="de-DE" dirty="0" smtClean="0"/>
              <a:t>2018</a:t>
            </a:r>
            <a:endParaRPr lang="en-US" dirty="0"/>
          </a:p>
        </p:txBody>
      </p:sp>
    </p:spTree>
    <p:extLst>
      <p:ext uri="{BB962C8B-B14F-4D97-AF65-F5344CB8AC3E}">
        <p14:creationId xmlns:p14="http://schemas.microsoft.com/office/powerpoint/2010/main" val="3442131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a:t>Email</a:t>
            </a:r>
            <a:br>
              <a:rPr lang="en-GB"/>
            </a:br>
            <a:endParaRPr lang="en-GB"/>
          </a:p>
        </p:txBody>
      </p:sp>
      <p:sp>
        <p:nvSpPr>
          <p:cNvPr id="6" name="Subtitle 5"/>
          <p:cNvSpPr>
            <a:spLocks noGrp="1"/>
          </p:cNvSpPr>
          <p:nvPr>
            <p:ph type="subTitle" idx="1"/>
          </p:nvPr>
        </p:nvSpPr>
        <p:spPr/>
        <p:txBody>
          <a:bodyPr/>
          <a:lstStyle/>
          <a:p>
            <a:r>
              <a:rPr lang="en-GB">
                <a:hlinkClick r:id="rId3"/>
              </a:rPr>
              <a:t>jane.berney@icaew.com</a:t>
            </a:r>
            <a:endParaRPr lang="en-GB"/>
          </a:p>
          <a:p>
            <a:endParaRPr lang="en-GB"/>
          </a:p>
        </p:txBody>
      </p:sp>
      <p:sp>
        <p:nvSpPr>
          <p:cNvPr id="7" name="Content Placeholder 6"/>
          <p:cNvSpPr>
            <a:spLocks noGrp="1"/>
          </p:cNvSpPr>
          <p:nvPr>
            <p:ph idx="13"/>
          </p:nvPr>
        </p:nvSpPr>
        <p:spPr/>
        <p:txBody>
          <a:bodyPr/>
          <a:lstStyle/>
          <a:p>
            <a:endParaRPr lang="en-GB"/>
          </a:p>
          <a:p>
            <a:endParaRPr lang="en-GB"/>
          </a:p>
          <a:p>
            <a:r>
              <a:rPr lang="en-GB"/>
              <a:t>Share your experiences and tips with us</a:t>
            </a:r>
          </a:p>
        </p:txBody>
      </p:sp>
      <p:sp>
        <p:nvSpPr>
          <p:cNvPr id="4" name="Footer Placeholder 3"/>
          <p:cNvSpPr>
            <a:spLocks noGrp="1"/>
          </p:cNvSpPr>
          <p:nvPr>
            <p:ph type="ftr" sz="quarter" idx="14"/>
          </p:nvPr>
        </p:nvSpPr>
        <p:spPr/>
        <p:txBody>
          <a:bodyPr/>
          <a:lstStyle/>
          <a:p>
            <a:pPr>
              <a:defRPr/>
            </a:pPr>
            <a:r>
              <a:rPr lang="de-DE" dirty="0"/>
              <a:t>© ICAEW </a:t>
            </a:r>
            <a:r>
              <a:rPr lang="de-DE" dirty="0" smtClean="0"/>
              <a:t>2018</a:t>
            </a:r>
            <a:endParaRPr lang="en-US" dirty="0"/>
          </a:p>
        </p:txBody>
      </p:sp>
    </p:spTree>
    <p:extLst>
      <p:ext uri="{BB962C8B-B14F-4D97-AF65-F5344CB8AC3E}">
        <p14:creationId xmlns:p14="http://schemas.microsoft.com/office/powerpoint/2010/main" val="340153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43000" y="272054"/>
            <a:ext cx="6858000" cy="1375378"/>
          </a:xfrm>
        </p:spPr>
        <p:txBody>
          <a:bodyPr/>
          <a:lstStyle/>
          <a:p>
            <a:r>
              <a:rPr lang="en-GB"/>
              <a:t>Further Information</a:t>
            </a:r>
          </a:p>
        </p:txBody>
      </p:sp>
      <p:sp>
        <p:nvSpPr>
          <p:cNvPr id="6" name="Subtitle 5"/>
          <p:cNvSpPr>
            <a:spLocks noGrp="1"/>
          </p:cNvSpPr>
          <p:nvPr>
            <p:ph type="subTitle" idx="1"/>
          </p:nvPr>
        </p:nvSpPr>
        <p:spPr>
          <a:xfrm>
            <a:off x="1044759" y="2093296"/>
            <a:ext cx="6858000" cy="3778511"/>
          </a:xfrm>
        </p:spPr>
        <p:txBody>
          <a:bodyPr>
            <a:normAutofit fontScale="92500" lnSpcReduction="20000"/>
          </a:bodyPr>
          <a:lstStyle/>
          <a:p>
            <a:pPr marL="285750" indent="-285750">
              <a:buFont typeface="Arial" panose="020B0604020202020204" pitchFamily="34" charset="0"/>
              <a:buChar char="•"/>
            </a:pPr>
            <a:r>
              <a:rPr lang="en-GB">
                <a:hlinkClick r:id="rId3"/>
              </a:rPr>
              <a:t>ACAS</a:t>
            </a:r>
            <a:r>
              <a:rPr lang="en-GB"/>
              <a:t> - for advice on how to calculate and report</a:t>
            </a:r>
          </a:p>
          <a:p>
            <a:pPr marL="285750" indent="-285750">
              <a:buFont typeface="Arial" panose="020B0604020202020204" pitchFamily="34" charset="0"/>
              <a:buChar char="•"/>
            </a:pPr>
            <a:r>
              <a:rPr lang="en-GB"/>
              <a:t>Government </a:t>
            </a:r>
            <a:r>
              <a:rPr lang="en-GB">
                <a:hlinkClick r:id="rId4"/>
              </a:rPr>
              <a:t>Gender pay gap service </a:t>
            </a:r>
            <a:r>
              <a:rPr lang="en-GB"/>
              <a:t>– who (and what) has been reported so far</a:t>
            </a:r>
          </a:p>
          <a:p>
            <a:pPr marL="285750" indent="-285750">
              <a:buFont typeface="Arial" panose="020B0604020202020204" pitchFamily="34" charset="0"/>
              <a:buChar char="•"/>
            </a:pPr>
            <a:r>
              <a:rPr lang="en-GB"/>
              <a:t>Equalities and Human Rights Commission (</a:t>
            </a:r>
            <a:r>
              <a:rPr lang="en-GB">
                <a:hlinkClick r:id="rId5"/>
              </a:rPr>
              <a:t>ECHR</a:t>
            </a:r>
            <a:r>
              <a:rPr lang="en-GB"/>
              <a:t>) – advice and enforcement policy</a:t>
            </a:r>
          </a:p>
          <a:p>
            <a:pPr marL="285750" indent="-285750">
              <a:buFont typeface="Arial" panose="020B0604020202020204" pitchFamily="34" charset="0"/>
              <a:buChar char="•"/>
            </a:pPr>
            <a:r>
              <a:rPr lang="en-GB"/>
              <a:t>ICAEW KNOW – How - </a:t>
            </a:r>
            <a:r>
              <a:rPr lang="en-GB">
                <a:hlinkClick r:id="rId6"/>
              </a:rPr>
              <a:t>guidance and Advice</a:t>
            </a:r>
            <a:endParaRPr lang="en-GB"/>
          </a:p>
          <a:p>
            <a:pPr marL="285750" indent="-285750">
              <a:buFont typeface="Arial" panose="020B0604020202020204" pitchFamily="34" charset="0"/>
              <a:buChar char="•"/>
            </a:pPr>
            <a:r>
              <a:rPr lang="en-GB"/>
              <a:t>ICAEW </a:t>
            </a:r>
            <a:r>
              <a:rPr lang="en-GB">
                <a:hlinkClick r:id="rId7"/>
              </a:rPr>
              <a:t>Diversity Community</a:t>
            </a:r>
            <a:r>
              <a:rPr lang="en-GB"/>
              <a:t> - </a:t>
            </a:r>
            <a:r>
              <a:rPr lang="en-US"/>
              <a:t> information and best practice guidance on the different areas of diversity, to educate, support and raise awareness</a:t>
            </a:r>
            <a:endParaRPr lang="en-GB"/>
          </a:p>
          <a:p>
            <a:pPr marL="285750" indent="-285750">
              <a:buFont typeface="Arial" panose="020B0604020202020204" pitchFamily="34" charset="0"/>
              <a:buChar char="•"/>
            </a:pPr>
            <a:r>
              <a:rPr lang="en-GB"/>
              <a:t>PwC –Research and Commentary on </a:t>
            </a:r>
            <a:r>
              <a:rPr lang="en-GB">
                <a:hlinkClick r:id="rId8"/>
              </a:rPr>
              <a:t>diversity and inclusion</a:t>
            </a:r>
            <a:endParaRPr lang="en-GB"/>
          </a:p>
          <a:p>
            <a:pPr lvl="1"/>
            <a:endParaRPr lang="en-GB"/>
          </a:p>
        </p:txBody>
      </p:sp>
      <p:sp>
        <p:nvSpPr>
          <p:cNvPr id="4" name="Footer Placeholder 3"/>
          <p:cNvSpPr>
            <a:spLocks noGrp="1"/>
          </p:cNvSpPr>
          <p:nvPr>
            <p:ph type="ftr" sz="quarter" idx="3"/>
          </p:nvPr>
        </p:nvSpPr>
        <p:spPr/>
        <p:txBody>
          <a:bodyPr/>
          <a:lstStyle/>
          <a:p>
            <a:pPr>
              <a:defRPr/>
            </a:pPr>
            <a:r>
              <a:rPr lang="de-DE" dirty="0"/>
              <a:t>© ICAEW </a:t>
            </a:r>
            <a:r>
              <a:rPr lang="de-DE" dirty="0" smtClean="0"/>
              <a:t>2018</a:t>
            </a:r>
            <a:endParaRPr lang="en-US" dirty="0"/>
          </a:p>
        </p:txBody>
      </p:sp>
    </p:spTree>
    <p:extLst>
      <p:ext uri="{BB962C8B-B14F-4D97-AF65-F5344CB8AC3E}">
        <p14:creationId xmlns:p14="http://schemas.microsoft.com/office/powerpoint/2010/main" val="112342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7C8C4"/>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de-DE"/>
              <a:t>© ICAEW 2018</a:t>
            </a:r>
            <a:endParaRPr lang="en-US"/>
          </a:p>
        </p:txBody>
      </p:sp>
    </p:spTree>
    <p:extLst>
      <p:ext uri="{BB962C8B-B14F-4D97-AF65-F5344CB8AC3E}">
        <p14:creationId xmlns:p14="http://schemas.microsoft.com/office/powerpoint/2010/main" val="32295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Chair</a:t>
            </a:r>
          </a:p>
        </p:txBody>
      </p:sp>
      <p:sp>
        <p:nvSpPr>
          <p:cNvPr id="3" name="Text Placeholder 2"/>
          <p:cNvSpPr>
            <a:spLocks noGrp="1"/>
          </p:cNvSpPr>
          <p:nvPr>
            <p:ph type="body" idx="1"/>
          </p:nvPr>
        </p:nvSpPr>
        <p:spPr/>
        <p:txBody>
          <a:bodyPr vert="horz" lIns="91440" tIns="45720" rIns="91440" bIns="45720" rtlCol="0" anchor="t">
            <a:normAutofit/>
          </a:bodyPr>
          <a:lstStyle/>
          <a:p>
            <a:pPr marL="0" indent="0">
              <a:buNone/>
            </a:pPr>
            <a:r>
              <a:rPr lang="en-GB" dirty="0"/>
              <a:t>Julia Root-Gutteridge</a:t>
            </a:r>
          </a:p>
          <a:p>
            <a:pPr marL="0" indent="0">
              <a:lnSpc>
                <a:spcPct val="113999"/>
              </a:lnSpc>
              <a:buNone/>
            </a:pPr>
            <a:r>
              <a:rPr lang="en-GB" dirty="0">
                <a:cs typeface="Arial"/>
              </a:rPr>
              <a:t>ICAEW</a:t>
            </a:r>
          </a:p>
          <a:p>
            <a:pPr marL="0" indent="0">
              <a:lnSpc>
                <a:spcPct val="113999"/>
              </a:lnSpc>
              <a:buNone/>
            </a:pPr>
            <a:r>
              <a:rPr lang="en-GB" dirty="0">
                <a:cs typeface="Arial"/>
              </a:rPr>
              <a:t>Business </a:t>
            </a:r>
            <a:r>
              <a:rPr lang="en-GB" dirty="0" smtClean="0">
                <a:cs typeface="Arial"/>
              </a:rPr>
              <a:t>Manager</a:t>
            </a:r>
            <a:endParaRPr lang="en-GB" dirty="0">
              <a:cs typeface="Arial"/>
            </a:endParaRPr>
          </a:p>
        </p:txBody>
      </p:sp>
      <p:sp>
        <p:nvSpPr>
          <p:cNvPr id="4" name="Footer Placeholder 3"/>
          <p:cNvSpPr>
            <a:spLocks noGrp="1"/>
          </p:cNvSpPr>
          <p:nvPr>
            <p:ph type="ftr" sz="quarter" idx="10"/>
          </p:nvPr>
        </p:nvSpPr>
        <p:spPr/>
        <p:txBody>
          <a:bodyPr/>
          <a:lstStyle/>
          <a:p>
            <a:pPr>
              <a:defRPr/>
            </a:pPr>
            <a:r>
              <a:rPr lang="de-DE" dirty="0"/>
              <a:t>© ICAEW </a:t>
            </a:r>
            <a:r>
              <a:rPr lang="de-DE" dirty="0" smtClean="0"/>
              <a:t>2018</a:t>
            </a:r>
            <a:endParaRPr lang="en-US" dirty="0"/>
          </a:p>
        </p:txBody>
      </p:sp>
    </p:spTree>
    <p:extLst>
      <p:ext uri="{BB962C8B-B14F-4D97-AF65-F5344CB8AC3E}">
        <p14:creationId xmlns:p14="http://schemas.microsoft.com/office/powerpoint/2010/main" val="4014056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t>Speakers</a:t>
            </a:r>
          </a:p>
        </p:txBody>
      </p:sp>
      <p:sp>
        <p:nvSpPr>
          <p:cNvPr id="7" name="Content Placeholder 6"/>
          <p:cNvSpPr>
            <a:spLocks noGrp="1"/>
          </p:cNvSpPr>
          <p:nvPr>
            <p:ph idx="1"/>
          </p:nvPr>
        </p:nvSpPr>
        <p:spPr/>
        <p:txBody>
          <a:bodyPr vert="horz" lIns="91440" tIns="45720" rIns="91440" bIns="45720" rtlCol="0" anchor="t">
            <a:normAutofit/>
          </a:bodyPr>
          <a:lstStyle/>
          <a:p>
            <a:pPr marL="0" indent="0">
              <a:buNone/>
            </a:pPr>
            <a:r>
              <a:rPr lang="en-GB"/>
              <a:t>Jane Berney</a:t>
            </a:r>
            <a:endParaRPr lang="en-US"/>
          </a:p>
          <a:p>
            <a:pPr marL="0" indent="0">
              <a:lnSpc>
                <a:spcPct val="113999"/>
              </a:lnSpc>
              <a:buNone/>
            </a:pPr>
            <a:r>
              <a:rPr lang="en-GB"/>
              <a:t>ICAEW</a:t>
            </a:r>
          </a:p>
          <a:p>
            <a:pPr marL="0" indent="0">
              <a:lnSpc>
                <a:spcPct val="113999"/>
              </a:lnSpc>
              <a:buNone/>
            </a:pPr>
            <a:r>
              <a:rPr lang="en-GB"/>
              <a:t>Manager, Business Law</a:t>
            </a:r>
          </a:p>
          <a:p>
            <a:pPr marL="0" indent="0">
              <a:lnSpc>
                <a:spcPct val="113999"/>
              </a:lnSpc>
              <a:buNone/>
            </a:pPr>
            <a:endParaRPr lang="en-GB"/>
          </a:p>
          <a:p>
            <a:pPr marL="0" indent="0">
              <a:lnSpc>
                <a:spcPct val="113999"/>
              </a:lnSpc>
              <a:buNone/>
            </a:pPr>
            <a:endParaRPr lang="en-GB"/>
          </a:p>
        </p:txBody>
      </p:sp>
      <p:sp>
        <p:nvSpPr>
          <p:cNvPr id="8" name="Content Placeholder 7"/>
          <p:cNvSpPr>
            <a:spLocks noGrp="1"/>
          </p:cNvSpPr>
          <p:nvPr>
            <p:ph idx="12"/>
          </p:nvPr>
        </p:nvSpPr>
        <p:spPr/>
        <p:txBody>
          <a:bodyPr vert="horz" lIns="91440" tIns="45720" rIns="91440" bIns="45720" rtlCol="0" anchor="t">
            <a:normAutofit/>
          </a:bodyPr>
          <a:lstStyle/>
          <a:p>
            <a:pPr marL="0" indent="0">
              <a:buNone/>
            </a:pPr>
            <a:r>
              <a:rPr lang="en-GB" dirty="0"/>
              <a:t>Katy Bennett</a:t>
            </a:r>
            <a:endParaRPr lang="en-US" dirty="0"/>
          </a:p>
          <a:p>
            <a:pPr marL="0" indent="0">
              <a:lnSpc>
                <a:spcPct val="113999"/>
              </a:lnSpc>
              <a:buNone/>
            </a:pPr>
            <a:r>
              <a:rPr lang="en-GB" dirty="0"/>
              <a:t>PwC</a:t>
            </a:r>
          </a:p>
          <a:p>
            <a:pPr marL="0" indent="0">
              <a:lnSpc>
                <a:spcPct val="113999"/>
              </a:lnSpc>
              <a:buNone/>
            </a:pPr>
            <a:r>
              <a:rPr lang="en-GB" dirty="0"/>
              <a:t>Director, People and </a:t>
            </a:r>
            <a:r>
              <a:rPr lang="en-GB" dirty="0" smtClean="0"/>
              <a:t>Organisation</a:t>
            </a:r>
            <a:endParaRPr lang="en-GB" dirty="0"/>
          </a:p>
        </p:txBody>
      </p:sp>
      <p:sp>
        <p:nvSpPr>
          <p:cNvPr id="4" name="Footer Placeholder 3"/>
          <p:cNvSpPr>
            <a:spLocks noGrp="1"/>
          </p:cNvSpPr>
          <p:nvPr>
            <p:ph type="ftr" sz="quarter" idx="3"/>
          </p:nvPr>
        </p:nvSpPr>
        <p:spPr/>
        <p:txBody>
          <a:bodyPr/>
          <a:lstStyle/>
          <a:p>
            <a:pPr>
              <a:defRPr/>
            </a:pPr>
            <a:r>
              <a:rPr lang="de-DE"/>
              <a:t>© ICAEW 2018</a:t>
            </a:r>
            <a:endParaRPr lang="en-US"/>
          </a:p>
        </p:txBody>
      </p:sp>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63475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7C8C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Contents</a:t>
            </a:r>
          </a:p>
        </p:txBody>
      </p:sp>
      <p:sp>
        <p:nvSpPr>
          <p:cNvPr id="3" name="Text Placeholder 2"/>
          <p:cNvSpPr>
            <a:spLocks noGrp="1"/>
          </p:cNvSpPr>
          <p:nvPr>
            <p:ph type="body" idx="1"/>
          </p:nvPr>
        </p:nvSpPr>
        <p:spPr/>
        <p:txBody>
          <a:bodyPr vert="horz" lIns="91440" tIns="45720" rIns="91440" bIns="45720" rtlCol="0" anchor="t">
            <a:normAutofit lnSpcReduction="10000"/>
          </a:bodyPr>
          <a:lstStyle/>
          <a:p>
            <a:endParaRPr lang="en-GB"/>
          </a:p>
          <a:p>
            <a:pPr>
              <a:lnSpc>
                <a:spcPct val="113999"/>
              </a:lnSpc>
            </a:pPr>
            <a:r>
              <a:rPr lang="en-GB"/>
              <a:t>What is the Gender Pay Gap?</a:t>
            </a:r>
          </a:p>
          <a:p>
            <a:r>
              <a:rPr lang="en-GB"/>
              <a:t>How does it differ from Equal Pay?</a:t>
            </a:r>
          </a:p>
          <a:p>
            <a:r>
              <a:rPr lang="en-GB"/>
              <a:t>Gender Pay Gap Regulations</a:t>
            </a:r>
          </a:p>
          <a:p>
            <a:r>
              <a:rPr lang="en-GB"/>
              <a:t>First Year Results</a:t>
            </a:r>
          </a:p>
          <a:p>
            <a:r>
              <a:rPr lang="en-GB"/>
              <a:t>Why should we mend the gap?</a:t>
            </a:r>
          </a:p>
          <a:p>
            <a:r>
              <a:rPr lang="en-GB"/>
              <a:t>Can we mend it ?</a:t>
            </a:r>
          </a:p>
          <a:p>
            <a:r>
              <a:rPr lang="en-GB"/>
              <a:t>Is Flexibility the Key? </a:t>
            </a:r>
          </a:p>
          <a:p>
            <a:r>
              <a:rPr lang="en-GB"/>
              <a:t>Preparing for 2019</a:t>
            </a:r>
          </a:p>
          <a:p>
            <a:r>
              <a:rPr lang="en-GB"/>
              <a:t>Future developments</a:t>
            </a:r>
          </a:p>
          <a:p>
            <a:r>
              <a:rPr lang="en-GB"/>
              <a:t>Further information</a:t>
            </a:r>
          </a:p>
          <a:p>
            <a:pPr marL="0" indent="0">
              <a:buNone/>
            </a:pPr>
            <a:endParaRPr lang="en-GB">
              <a:cs typeface="Arial"/>
            </a:endParaRPr>
          </a:p>
          <a:p>
            <a:endParaRPr lang="en-GB"/>
          </a:p>
          <a:p>
            <a:pPr marL="0" indent="0">
              <a:buNone/>
            </a:pPr>
            <a:endParaRPr lang="en-GB"/>
          </a:p>
          <a:p>
            <a:endParaRPr lang="en-GB"/>
          </a:p>
        </p:txBody>
      </p:sp>
      <p:sp>
        <p:nvSpPr>
          <p:cNvPr id="4" name="Footer Placeholder 3"/>
          <p:cNvSpPr>
            <a:spLocks noGrp="1"/>
          </p:cNvSpPr>
          <p:nvPr>
            <p:ph type="ftr" sz="quarter" idx="10"/>
          </p:nvPr>
        </p:nvSpPr>
        <p:spPr/>
        <p:txBody>
          <a:bodyPr/>
          <a:lstStyle/>
          <a:p>
            <a:pPr>
              <a:defRPr/>
            </a:pPr>
            <a:r>
              <a:rPr lang="de-DE"/>
              <a:t>© ICAEW 2018</a:t>
            </a:r>
            <a:endParaRPr lang="en-US"/>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746715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Gender Pay Gap</a:t>
            </a:r>
          </a:p>
        </p:txBody>
      </p:sp>
      <p:sp>
        <p:nvSpPr>
          <p:cNvPr id="4" name="Footer Placeholder 3"/>
          <p:cNvSpPr>
            <a:spLocks noGrp="1"/>
          </p:cNvSpPr>
          <p:nvPr>
            <p:ph type="ftr" sz="quarter" idx="3"/>
          </p:nvPr>
        </p:nvSpPr>
        <p:spPr/>
        <p:txBody>
          <a:bodyPr/>
          <a:lstStyle/>
          <a:p>
            <a:pPr>
              <a:defRPr/>
            </a:pPr>
            <a:r>
              <a:rPr lang="de-DE"/>
              <a:t>© ICAEW 2018</a:t>
            </a:r>
            <a:endParaRPr lang="en-US"/>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93606" y="2523728"/>
            <a:ext cx="2505326" cy="2955132"/>
          </a:xfrm>
        </p:spPr>
      </p:pic>
      <p:sp>
        <p:nvSpPr>
          <p:cNvPr id="7" name="Content Placeholder 6"/>
          <p:cNvSpPr>
            <a:spLocks noGrp="1"/>
          </p:cNvSpPr>
          <p:nvPr>
            <p:ph idx="12"/>
          </p:nvPr>
        </p:nvSpPr>
        <p:spPr/>
        <p:txBody>
          <a:bodyPr vert="horz" lIns="91440" tIns="45720" rIns="91440" bIns="45720" rtlCol="0" anchor="t">
            <a:normAutofit/>
          </a:bodyPr>
          <a:lstStyle/>
          <a:p>
            <a:r>
              <a:rPr lang="en-US">
                <a:latin typeface="+mn-lt"/>
              </a:rPr>
              <a:t>The gender pay gap measures the difference between the average male pay and average female pay as a proportion of the average male pay. </a:t>
            </a:r>
          </a:p>
          <a:p>
            <a:r>
              <a:rPr lang="en-US">
                <a:latin typeface="+mn-lt"/>
              </a:rPr>
              <a:t>For example, average male pay of £10 per hour and average female pay of £9 per hour would indicate a gender pay gap of 10%.</a:t>
            </a:r>
          </a:p>
          <a:p>
            <a:r>
              <a:rPr lang="en-US">
                <a:latin typeface="+mn-lt"/>
              </a:rPr>
              <a:t>Common but not illegal </a:t>
            </a:r>
            <a:endParaRPr lang="en-GB">
              <a:latin typeface="+mn-lt"/>
            </a:endParaRPr>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1014786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a:t>Equal Pay</a:t>
            </a:r>
          </a:p>
        </p:txBody>
      </p:sp>
      <p:sp>
        <p:nvSpPr>
          <p:cNvPr id="7" name="Content Placeholder 6"/>
          <p:cNvSpPr>
            <a:spLocks noGrp="1"/>
          </p:cNvSpPr>
          <p:nvPr>
            <p:ph idx="1"/>
          </p:nvPr>
        </p:nvSpPr>
        <p:spPr/>
        <p:txBody>
          <a:bodyPr/>
          <a:lstStyle/>
          <a:p>
            <a:endParaRPr lang="en-GB"/>
          </a:p>
        </p:txBody>
      </p:sp>
      <p:sp>
        <p:nvSpPr>
          <p:cNvPr id="8" name="Content Placeholder 7"/>
          <p:cNvSpPr>
            <a:spLocks noGrp="1"/>
          </p:cNvSpPr>
          <p:nvPr>
            <p:ph idx="12"/>
          </p:nvPr>
        </p:nvSpPr>
        <p:spPr/>
        <p:txBody>
          <a:bodyPr vert="horz" lIns="91440" tIns="45720" rIns="91440" bIns="45720" rtlCol="0" anchor="t">
            <a:normAutofit/>
          </a:bodyPr>
          <a:lstStyle/>
          <a:p>
            <a:r>
              <a:rPr lang="en-GB">
                <a:latin typeface="+mn-lt"/>
                <a:cs typeface="Times New Roman" panose="02020603050405020304" pitchFamily="18" charset="0"/>
              </a:rPr>
              <a:t>Definition:</a:t>
            </a:r>
          </a:p>
          <a:p>
            <a:pPr marL="0" lvl="0" indent="0">
              <a:buNone/>
            </a:pPr>
            <a:r>
              <a:rPr lang="en-GB">
                <a:latin typeface="+mn-lt"/>
                <a:cs typeface="Times New Roman" panose="02020603050405020304" pitchFamily="18" charset="0"/>
              </a:rPr>
              <a:t>‘The right to equal pay means there should be no difference in the contractual terms of a women and a man doing equal work , who both work for the same employer’</a:t>
            </a:r>
            <a:endParaRPr lang="en-GB" sz="2800">
              <a:latin typeface="+mn-lt"/>
            </a:endParaRPr>
          </a:p>
          <a:p>
            <a:pPr marL="0" lvl="0" indent="0">
              <a:buNone/>
            </a:pPr>
            <a:r>
              <a:rPr lang="en-GB">
                <a:latin typeface="+mn-lt"/>
                <a:cs typeface="Times New Roman" panose="02020603050405020304" pitchFamily="18" charset="0"/>
              </a:rPr>
              <a:t>	Equality Act 2010</a:t>
            </a:r>
          </a:p>
          <a:p>
            <a:pPr marL="0" lvl="0" indent="0">
              <a:buNone/>
            </a:pPr>
            <a:endParaRPr lang="en-GB">
              <a:latin typeface="+mn-lt"/>
              <a:cs typeface="Times New Roman" panose="02020603050405020304" pitchFamily="18" charset="0"/>
            </a:endParaRPr>
          </a:p>
          <a:p>
            <a:r>
              <a:rPr lang="en-GB">
                <a:latin typeface="+mn-lt"/>
                <a:cs typeface="Times New Roman" panose="02020603050405020304" pitchFamily="18" charset="0"/>
              </a:rPr>
              <a:t>Illegal to pay men and women differently for equal work</a:t>
            </a:r>
          </a:p>
          <a:p>
            <a:endParaRPr lang="en-GB">
              <a:latin typeface="+mn-lt"/>
            </a:endParaRPr>
          </a:p>
        </p:txBody>
      </p:sp>
      <p:sp>
        <p:nvSpPr>
          <p:cNvPr id="4" name="Footer Placeholder 3"/>
          <p:cNvSpPr>
            <a:spLocks noGrp="1"/>
          </p:cNvSpPr>
          <p:nvPr>
            <p:ph type="ftr" sz="quarter" idx="3"/>
          </p:nvPr>
        </p:nvSpPr>
        <p:spPr/>
        <p:txBody>
          <a:bodyPr/>
          <a:lstStyle/>
          <a:p>
            <a:pPr>
              <a:defRPr/>
            </a:pPr>
            <a:r>
              <a:rPr lang="de-DE" dirty="0"/>
              <a:t>© ICAEW </a:t>
            </a:r>
            <a:r>
              <a:rPr lang="de-DE" dirty="0" smtClean="0"/>
              <a:t>2018</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794" y="1176338"/>
            <a:ext cx="4766456" cy="5074443"/>
          </a:xfrm>
          <a:prstGeom prst="rect">
            <a:avLst/>
          </a:prstGeom>
        </p:spPr>
      </p:pic>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428104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Gender Pay Gap </a:t>
            </a:r>
            <a:r>
              <a:rPr lang="en-GB" dirty="0" smtClean="0"/>
              <a:t>Reporting Regulations</a:t>
            </a:r>
            <a:endParaRPr lang="en-GB" dirty="0"/>
          </a:p>
        </p:txBody>
      </p:sp>
      <p:sp>
        <p:nvSpPr>
          <p:cNvPr id="3" name="Text Placeholder 2"/>
          <p:cNvSpPr>
            <a:spLocks noGrp="1"/>
          </p:cNvSpPr>
          <p:nvPr>
            <p:ph type="body" idx="1"/>
          </p:nvPr>
        </p:nvSpPr>
        <p:spPr>
          <a:xfrm>
            <a:off x="628650" y="1503848"/>
            <a:ext cx="8202600" cy="4985193"/>
          </a:xfrm>
        </p:spPr>
        <p:txBody>
          <a:bodyPr vert="horz" lIns="91440" tIns="45720" rIns="91440" bIns="45720" rtlCol="0" anchor="t">
            <a:normAutofit fontScale="92500" lnSpcReduction="20000"/>
          </a:bodyPr>
          <a:lstStyle/>
          <a:p>
            <a:r>
              <a:rPr lang="en-GB" dirty="0"/>
              <a:t>Came into force – 6 April 2017</a:t>
            </a:r>
            <a:endParaRPr lang="en-GB" dirty="0">
              <a:cs typeface="Arial"/>
            </a:endParaRPr>
          </a:p>
          <a:p>
            <a:pPr>
              <a:lnSpc>
                <a:spcPct val="113999"/>
              </a:lnSpc>
            </a:pPr>
            <a:r>
              <a:rPr lang="en-GB" dirty="0"/>
              <a:t>Snap shot date</a:t>
            </a:r>
            <a:r>
              <a:rPr lang="en-GB" dirty="0">
                <a:cs typeface="Arial"/>
              </a:rPr>
              <a:t> – 5 April or 31 March (Public Sector</a:t>
            </a:r>
            <a:r>
              <a:rPr lang="en-GB" dirty="0" smtClean="0">
                <a:cs typeface="Arial"/>
              </a:rPr>
              <a:t>)</a:t>
            </a:r>
          </a:p>
          <a:p>
            <a:pPr>
              <a:lnSpc>
                <a:spcPct val="113999"/>
              </a:lnSpc>
            </a:pPr>
            <a:r>
              <a:rPr lang="en-GB" dirty="0" smtClean="0">
                <a:cs typeface="Arial"/>
              </a:rPr>
              <a:t>Reporting deadline – 1 year </a:t>
            </a:r>
            <a:endParaRPr lang="en-GB" dirty="0">
              <a:cs typeface="Arial"/>
            </a:endParaRPr>
          </a:p>
          <a:p>
            <a:r>
              <a:rPr lang="en-GB" dirty="0"/>
              <a:t>Applies to all – if employ over 250 employees</a:t>
            </a:r>
          </a:p>
          <a:p>
            <a:r>
              <a:rPr lang="en-GB" dirty="0"/>
              <a:t>Six Metrics to calculate:</a:t>
            </a:r>
          </a:p>
          <a:p>
            <a:pPr marL="742950" lvl="1" indent="-400050">
              <a:buFont typeface="+mj-lt"/>
              <a:buAutoNum type="romanUcPeriod"/>
            </a:pPr>
            <a:r>
              <a:rPr lang="en-US" dirty="0"/>
              <a:t>mean gender pay gap</a:t>
            </a:r>
          </a:p>
          <a:p>
            <a:pPr marL="742950" lvl="1" indent="-400050">
              <a:buFont typeface="+mj-lt"/>
              <a:buAutoNum type="romanUcPeriod"/>
            </a:pPr>
            <a:r>
              <a:rPr lang="en-US" dirty="0"/>
              <a:t>median gender pay gap</a:t>
            </a:r>
          </a:p>
          <a:p>
            <a:pPr marL="742950" lvl="1" indent="-400050">
              <a:buFont typeface="+mj-lt"/>
              <a:buAutoNum type="romanUcPeriod"/>
            </a:pPr>
            <a:r>
              <a:rPr lang="en-US" dirty="0"/>
              <a:t>mean bonus gender pay gap</a:t>
            </a:r>
          </a:p>
          <a:p>
            <a:pPr marL="742950" lvl="1" indent="-400050">
              <a:buFont typeface="+mj-lt"/>
              <a:buAutoNum type="romanUcPeriod"/>
            </a:pPr>
            <a:r>
              <a:rPr lang="en-US" dirty="0"/>
              <a:t>median bonus gender pay gap</a:t>
            </a:r>
          </a:p>
          <a:p>
            <a:pPr marL="742950" lvl="1" indent="-400050">
              <a:buFont typeface="+mj-lt"/>
              <a:buAutoNum type="romanUcPeriod"/>
            </a:pPr>
            <a:r>
              <a:rPr lang="en-US" dirty="0"/>
              <a:t>proportion of males and females receiving a bonus payment</a:t>
            </a:r>
          </a:p>
          <a:p>
            <a:pPr marL="742950" lvl="1" indent="-400050">
              <a:buFont typeface="+mj-lt"/>
              <a:buAutoNum type="romanUcPeriod"/>
            </a:pPr>
            <a:r>
              <a:rPr lang="en-US" dirty="0"/>
              <a:t>proportion of males and females in each quartile band</a:t>
            </a:r>
          </a:p>
          <a:p>
            <a:r>
              <a:rPr lang="en-GB" dirty="0"/>
              <a:t>Voluntary narrative</a:t>
            </a:r>
          </a:p>
          <a:p>
            <a:r>
              <a:rPr lang="en-GB" dirty="0"/>
              <a:t>Signed of by a senior member of staff – as accurate</a:t>
            </a:r>
          </a:p>
          <a:p>
            <a:pPr>
              <a:lnSpc>
                <a:spcPct val="113999"/>
              </a:lnSpc>
            </a:pPr>
            <a:r>
              <a:rPr lang="en-GB" dirty="0">
                <a:cs typeface="Arial"/>
              </a:rPr>
              <a:t>Publish on website</a:t>
            </a:r>
            <a:endParaRPr lang="en-GB" dirty="0"/>
          </a:p>
          <a:p>
            <a:r>
              <a:rPr lang="en-GB" dirty="0"/>
              <a:t>Publish on government website </a:t>
            </a:r>
            <a:r>
              <a:rPr lang="en-GB" dirty="0" smtClean="0"/>
              <a:t>– </a:t>
            </a:r>
            <a:r>
              <a:rPr lang="en-GB" dirty="0" smtClean="0">
                <a:hlinkClick r:id="rId3"/>
              </a:rPr>
              <a:t>here</a:t>
            </a:r>
            <a:endParaRPr lang="en-GB" dirty="0" smtClean="0"/>
          </a:p>
          <a:p>
            <a:r>
              <a:rPr lang="en-GB" dirty="0" smtClean="0"/>
              <a:t>Penalties</a:t>
            </a:r>
            <a:endParaRPr lang="en-GB" dirty="0"/>
          </a:p>
          <a:p>
            <a:pPr lvl="2"/>
            <a:endParaRPr lang="en-GB" dirty="0"/>
          </a:p>
        </p:txBody>
      </p:sp>
      <p:sp>
        <p:nvSpPr>
          <p:cNvPr id="4" name="Footer Placeholder 3"/>
          <p:cNvSpPr>
            <a:spLocks noGrp="1"/>
          </p:cNvSpPr>
          <p:nvPr>
            <p:ph type="ftr" sz="quarter" idx="10"/>
          </p:nvPr>
        </p:nvSpPr>
        <p:spPr/>
        <p:txBody>
          <a:bodyPr/>
          <a:lstStyle/>
          <a:p>
            <a:pPr>
              <a:defRPr/>
            </a:pPr>
            <a:r>
              <a:rPr lang="de-DE" dirty="0"/>
              <a:t>© ICAEW </a:t>
            </a:r>
            <a:r>
              <a:rPr lang="de-DE" dirty="0" smtClean="0"/>
              <a:t>2018</a:t>
            </a:r>
            <a:endParaRPr lang="en-US" dirty="0"/>
          </a:p>
        </p:txBody>
      </p:sp>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spTree>
    <p:extLst>
      <p:ext uri="{BB962C8B-B14F-4D97-AF65-F5344CB8AC3E}">
        <p14:creationId xmlns:p14="http://schemas.microsoft.com/office/powerpoint/2010/main" val="159923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082544" y="616042"/>
            <a:ext cx="6858000" cy="797122"/>
          </a:xfrm>
        </p:spPr>
        <p:txBody>
          <a:bodyPr>
            <a:normAutofit/>
          </a:bodyPr>
          <a:lstStyle/>
          <a:p>
            <a:r>
              <a:rPr lang="en-GB" dirty="0" smtClean="0"/>
              <a:t>First Year Results - Overall </a:t>
            </a:r>
            <a:endParaRPr lang="en-GB" dirty="0"/>
          </a:p>
        </p:txBody>
      </p:sp>
      <p:sp>
        <p:nvSpPr>
          <p:cNvPr id="6" name="Subtitle 5"/>
          <p:cNvSpPr>
            <a:spLocks noGrp="1"/>
          </p:cNvSpPr>
          <p:nvPr>
            <p:ph type="subTitle" idx="1"/>
          </p:nvPr>
        </p:nvSpPr>
        <p:spPr>
          <a:xfrm>
            <a:off x="984302" y="1481177"/>
            <a:ext cx="6858000" cy="5007864"/>
          </a:xfrm>
        </p:spPr>
        <p:txBody>
          <a:bodyPr>
            <a:normAutofit fontScale="25000" lnSpcReduction="20000"/>
          </a:bodyPr>
          <a:lstStyle/>
          <a:p>
            <a:r>
              <a:rPr lang="en-GB" sz="4800" b="0" cap="none" dirty="0" smtClean="0">
                <a:latin typeface="+mn-lt"/>
              </a:rPr>
              <a:t>&gt;10,500 companies reported </a:t>
            </a:r>
          </a:p>
          <a:p>
            <a:r>
              <a:rPr lang="en-GB" sz="4800" b="0" cap="none" dirty="0" smtClean="0">
                <a:latin typeface="+mn-lt"/>
              </a:rPr>
              <a:t>	100% by </a:t>
            </a:r>
            <a:r>
              <a:rPr lang="en-GB" sz="4800" b="0" cap="none" dirty="0">
                <a:latin typeface="+mn-lt"/>
              </a:rPr>
              <a:t>J</a:t>
            </a:r>
            <a:r>
              <a:rPr lang="en-GB" sz="4800" b="0" cap="none" dirty="0" smtClean="0">
                <a:latin typeface="+mn-lt"/>
              </a:rPr>
              <a:t>uly 2018 </a:t>
            </a:r>
          </a:p>
          <a:p>
            <a:r>
              <a:rPr lang="en-GB" sz="4800" b="0" cap="none" dirty="0" smtClean="0">
                <a:latin typeface="+mn-lt"/>
              </a:rPr>
              <a:t>	c.1500 missed </a:t>
            </a:r>
            <a:r>
              <a:rPr lang="en-GB" sz="4800" b="0" cap="none" dirty="0">
                <a:latin typeface="+mn-lt"/>
              </a:rPr>
              <a:t>A</a:t>
            </a:r>
            <a:r>
              <a:rPr lang="en-GB" sz="4800" b="0" cap="none" dirty="0" smtClean="0">
                <a:latin typeface="+mn-lt"/>
              </a:rPr>
              <a:t>pril reporting deadline</a:t>
            </a:r>
          </a:p>
          <a:p>
            <a:r>
              <a:rPr lang="en-GB" sz="4800" b="0" cap="none" dirty="0">
                <a:latin typeface="+mn-lt"/>
              </a:rPr>
              <a:t>B</a:t>
            </a:r>
            <a:r>
              <a:rPr lang="en-GB" sz="4800" b="0" cap="none" dirty="0" smtClean="0">
                <a:latin typeface="+mn-lt"/>
              </a:rPr>
              <a:t>ut :	</a:t>
            </a:r>
          </a:p>
          <a:p>
            <a:pPr marL="285750" indent="-285750">
              <a:buFont typeface="Arial" panose="020B0604020202020204" pitchFamily="34" charset="0"/>
              <a:buChar char="•"/>
            </a:pPr>
            <a:r>
              <a:rPr lang="en-GB" sz="4800" b="0" cap="none" dirty="0" smtClean="0">
                <a:latin typeface="+mn-lt"/>
              </a:rPr>
              <a:t>not all had a narrative</a:t>
            </a:r>
          </a:p>
          <a:p>
            <a:pPr marL="285750" indent="-285750">
              <a:buFont typeface="Arial" panose="020B0604020202020204" pitchFamily="34" charset="0"/>
              <a:buChar char="•"/>
            </a:pPr>
            <a:r>
              <a:rPr lang="en-GB" sz="4800" b="0" cap="none" dirty="0" smtClean="0">
                <a:latin typeface="+mn-lt"/>
              </a:rPr>
              <a:t>some seemed unlikely</a:t>
            </a:r>
          </a:p>
          <a:p>
            <a:pPr marL="285750" indent="-285750">
              <a:buFont typeface="Arial" panose="020B0604020202020204" pitchFamily="34" charset="0"/>
              <a:buChar char="•"/>
            </a:pPr>
            <a:r>
              <a:rPr lang="en-GB" sz="4800" b="0" cap="none" dirty="0" smtClean="0">
                <a:latin typeface="+mn-lt"/>
              </a:rPr>
              <a:t>not all signed off by a senior figure</a:t>
            </a:r>
          </a:p>
          <a:p>
            <a:pPr marL="285750" indent="-285750">
              <a:buFont typeface="Arial" panose="020B0604020202020204" pitchFamily="34" charset="0"/>
              <a:buChar char="•"/>
            </a:pPr>
            <a:r>
              <a:rPr lang="en-GB" sz="4800" b="0" cap="none" dirty="0" smtClean="0">
                <a:latin typeface="+mn-lt"/>
              </a:rPr>
              <a:t>pay gap in every sector of the economy</a:t>
            </a:r>
          </a:p>
          <a:p>
            <a:pPr marL="285750" indent="-285750">
              <a:buFont typeface="Arial" panose="020B0604020202020204" pitchFamily="34" charset="0"/>
              <a:buChar char="•"/>
            </a:pPr>
            <a:r>
              <a:rPr lang="en-GB" sz="4800" b="0" cap="none" dirty="0" smtClean="0">
                <a:latin typeface="+mn-lt"/>
              </a:rPr>
              <a:t>pay gap increased with age</a:t>
            </a:r>
          </a:p>
          <a:p>
            <a:pPr marL="285750" indent="-285750">
              <a:buFont typeface="Arial" panose="020B0604020202020204" pitchFamily="34" charset="0"/>
              <a:buChar char="•"/>
            </a:pPr>
            <a:r>
              <a:rPr lang="en-GB" sz="4800" b="0" cap="none" dirty="0" smtClean="0">
                <a:latin typeface="+mn-lt"/>
              </a:rPr>
              <a:t>part-time workers – gap more pronounced</a:t>
            </a:r>
          </a:p>
          <a:p>
            <a:pPr marL="285750" indent="-285750">
              <a:buFont typeface="Arial" panose="020B0604020202020204" pitchFamily="34" charset="0"/>
              <a:buChar char="•"/>
            </a:pPr>
            <a:r>
              <a:rPr lang="en-GB" sz="4800" b="0" cap="none" dirty="0" smtClean="0">
                <a:latin typeface="+mn-lt"/>
              </a:rPr>
              <a:t>more men in the highest pay quartiles and more women in the lowest</a:t>
            </a:r>
          </a:p>
          <a:p>
            <a:endParaRPr lang="en-GB" sz="4800" b="0" cap="none" dirty="0" smtClean="0">
              <a:latin typeface="+mn-lt"/>
            </a:endParaRPr>
          </a:p>
          <a:p>
            <a:r>
              <a:rPr lang="en-GB" sz="4800" b="0" cap="none" dirty="0">
                <a:latin typeface="+mn-lt"/>
              </a:rPr>
              <a:t>F</a:t>
            </a:r>
            <a:r>
              <a:rPr lang="en-GB" sz="4800" b="0" cap="none" dirty="0" smtClean="0">
                <a:latin typeface="+mn-lt"/>
              </a:rPr>
              <a:t>igures for 2017 snap shot date:</a:t>
            </a:r>
          </a:p>
          <a:p>
            <a:pPr marL="285750" indent="-285750">
              <a:buFont typeface="Arial" panose="020B0604020202020204" pitchFamily="34" charset="0"/>
              <a:buChar char="•"/>
            </a:pPr>
            <a:r>
              <a:rPr lang="en-GB" sz="4800" b="0" cap="none" dirty="0" smtClean="0">
                <a:latin typeface="+mn-lt"/>
              </a:rPr>
              <a:t>overall 18 %</a:t>
            </a:r>
          </a:p>
          <a:p>
            <a:pPr marL="285750" indent="-285750">
              <a:buFont typeface="Arial" panose="020B0604020202020204" pitchFamily="34" charset="0"/>
              <a:buChar char="•"/>
            </a:pPr>
            <a:r>
              <a:rPr lang="en-GB" sz="4800" b="0" cap="none" dirty="0" smtClean="0">
                <a:latin typeface="+mn-lt"/>
              </a:rPr>
              <a:t>mean pay gap 14.3%</a:t>
            </a:r>
          </a:p>
          <a:p>
            <a:pPr marL="285750" indent="-285750">
              <a:buFont typeface="Arial" panose="020B0604020202020204" pitchFamily="34" charset="0"/>
              <a:buChar char="•"/>
            </a:pPr>
            <a:r>
              <a:rPr lang="en-GB" sz="4800" b="0" cap="none" dirty="0" smtClean="0">
                <a:latin typeface="+mn-lt"/>
              </a:rPr>
              <a:t>median pay gap 11.8%</a:t>
            </a:r>
          </a:p>
          <a:p>
            <a:pPr marL="285750" indent="-285750">
              <a:buFont typeface="Arial" panose="020B0604020202020204" pitchFamily="34" charset="0"/>
              <a:buChar char="•"/>
            </a:pPr>
            <a:r>
              <a:rPr lang="en-GB" sz="4800" b="0" cap="none" dirty="0" smtClean="0">
                <a:latin typeface="+mn-lt"/>
              </a:rPr>
              <a:t>men receiving a bonus 35.5%</a:t>
            </a:r>
          </a:p>
          <a:p>
            <a:pPr marL="285750" indent="-285750">
              <a:buFont typeface="Arial" panose="020B0604020202020204" pitchFamily="34" charset="0"/>
              <a:buChar char="•"/>
            </a:pPr>
            <a:r>
              <a:rPr lang="en-GB" sz="4800" b="0" cap="none" dirty="0" smtClean="0">
                <a:latin typeface="+mn-lt"/>
              </a:rPr>
              <a:t>women receiving a bonus 33.9%</a:t>
            </a:r>
          </a:p>
          <a:p>
            <a:pPr marL="285750" indent="-285750">
              <a:buFont typeface="Arial" panose="020B0604020202020204" pitchFamily="34" charset="0"/>
              <a:buChar char="•"/>
            </a:pPr>
            <a:endParaRPr lang="en-GB" dirty="0"/>
          </a:p>
          <a:p>
            <a:endParaRPr lang="en-GB" dirty="0"/>
          </a:p>
        </p:txBody>
      </p:sp>
      <p:sp>
        <p:nvSpPr>
          <p:cNvPr id="4" name="Footer Placeholder 3"/>
          <p:cNvSpPr>
            <a:spLocks noGrp="1"/>
          </p:cNvSpPr>
          <p:nvPr>
            <p:ph type="ftr" sz="quarter" idx="3"/>
          </p:nvPr>
        </p:nvSpPr>
        <p:spPr/>
        <p:txBody>
          <a:bodyPr/>
          <a:lstStyle/>
          <a:p>
            <a:pPr>
              <a:defRPr/>
            </a:pPr>
            <a:r>
              <a:rPr lang="de-DE" dirty="0"/>
              <a:t>© ICAEW </a:t>
            </a:r>
            <a:r>
              <a:rPr lang="de-DE" dirty="0" smtClean="0"/>
              <a:t>2018</a:t>
            </a:r>
            <a:endParaRPr lang="en-US" dirty="0"/>
          </a:p>
        </p:txBody>
      </p:sp>
    </p:spTree>
    <p:extLst>
      <p:ext uri="{BB962C8B-B14F-4D97-AF65-F5344CB8AC3E}">
        <p14:creationId xmlns:p14="http://schemas.microsoft.com/office/powerpoint/2010/main" val="3256400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Year Results  - Individual Organisations</a:t>
            </a:r>
            <a:endParaRPr lang="en-GB" dirty="0"/>
          </a:p>
        </p:txBody>
      </p:sp>
      <p:sp>
        <p:nvSpPr>
          <p:cNvPr id="3" name="Text Placeholder 2"/>
          <p:cNvSpPr>
            <a:spLocks noGrp="1"/>
          </p:cNvSpPr>
          <p:nvPr>
            <p:ph type="body" idx="1"/>
          </p:nvPr>
        </p:nvSpPr>
        <p:spPr>
          <a:xfrm>
            <a:off x="628650" y="1355221"/>
            <a:ext cx="8202600" cy="4821742"/>
          </a:xfrm>
        </p:spPr>
        <p:txBody>
          <a:bodyPr vert="horz" lIns="91440" tIns="45720" rIns="91440" bIns="45720" rtlCol="0" anchor="t">
            <a:normAutofit/>
          </a:bodyPr>
          <a:lstStyle/>
          <a:p>
            <a:r>
              <a:rPr lang="en-GB">
                <a:cs typeface="Arial"/>
              </a:rPr>
              <a:t>Company Examples</a:t>
            </a:r>
            <a:endParaRPr lang="en-US">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endParaRPr lang="en-GB">
              <a:cs typeface="Arial"/>
            </a:endParaRPr>
          </a:p>
          <a:p>
            <a:pPr>
              <a:lnSpc>
                <a:spcPct val="113999"/>
              </a:lnSpc>
            </a:pPr>
            <a:r>
              <a:rPr lang="en-GB">
                <a:cs typeface="Arial"/>
              </a:rPr>
              <a:t>What do these percentages mean?</a:t>
            </a:r>
            <a:endParaRPr lang="en-US">
              <a:cs typeface="Arial"/>
            </a:endParaRPr>
          </a:p>
        </p:txBody>
      </p:sp>
      <p:sp>
        <p:nvSpPr>
          <p:cNvPr id="4" name="Footer Placeholder 3"/>
          <p:cNvSpPr>
            <a:spLocks noGrp="1"/>
          </p:cNvSpPr>
          <p:nvPr>
            <p:ph type="ftr" sz="quarter" idx="10"/>
          </p:nvPr>
        </p:nvSpPr>
        <p:spPr/>
        <p:txBody>
          <a:bodyPr/>
          <a:lstStyle/>
          <a:p>
            <a:pPr>
              <a:defRPr/>
            </a:pPr>
            <a:r>
              <a:rPr lang="de-DE"/>
              <a:t>© ICAEW 2018</a:t>
            </a:r>
            <a:endParaRPr lang="en-US"/>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5737" y="33384"/>
            <a:ext cx="1142999" cy="1527849"/>
          </a:xfrm>
          <a:prstGeom prst="rect">
            <a:avLst/>
          </a:prstGeom>
        </p:spPr>
      </p:pic>
      <p:pic>
        <p:nvPicPr>
          <p:cNvPr id="5" name="Picture 6" descr="A screenshot of a cell phone&#10;&#10;Description generated with very high confidence">
            <a:extLst>
              <a:ext uri="{FF2B5EF4-FFF2-40B4-BE49-F238E27FC236}">
                <a16:creationId xmlns:a16="http://schemas.microsoft.com/office/drawing/2014/main" xmlns="" id="{A51F71F9-3898-4DE4-8819-0432239FA6E2}"/>
              </a:ext>
            </a:extLst>
          </p:cNvPr>
          <p:cNvPicPr>
            <a:picLocks noChangeAspect="1"/>
          </p:cNvPicPr>
          <p:nvPr/>
        </p:nvPicPr>
        <p:blipFill>
          <a:blip r:embed="rId4"/>
          <a:stretch>
            <a:fillRect/>
          </a:stretch>
        </p:blipFill>
        <p:spPr>
          <a:xfrm>
            <a:off x="658566" y="1800706"/>
            <a:ext cx="6894311" cy="2612876"/>
          </a:xfrm>
          <a:prstGeom prst="rect">
            <a:avLst/>
          </a:prstGeom>
        </p:spPr>
      </p:pic>
    </p:spTree>
    <p:extLst>
      <p:ext uri="{BB962C8B-B14F-4D97-AF65-F5344CB8AC3E}">
        <p14:creationId xmlns:p14="http://schemas.microsoft.com/office/powerpoint/2010/main" val="3638772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CAEW Office">
      <a:dk1>
        <a:srgbClr val="000000"/>
      </a:dk1>
      <a:lt1>
        <a:srgbClr val="FFFFFF"/>
      </a:lt1>
      <a:dk2>
        <a:srgbClr val="706F6F"/>
      </a:dk2>
      <a:lt2>
        <a:srgbClr val="E30613"/>
      </a:lt2>
      <a:accent1>
        <a:srgbClr val="C6CA91"/>
      </a:accent1>
      <a:accent2>
        <a:srgbClr val="A7C8C4"/>
      </a:accent2>
      <a:accent3>
        <a:srgbClr val="B1CFDF"/>
      </a:accent3>
      <a:accent4>
        <a:srgbClr val="DDC7D4"/>
      </a:accent4>
      <a:accent5>
        <a:srgbClr val="F1C09D"/>
      </a:accent5>
      <a:accent6>
        <a:srgbClr val="FFE8B6"/>
      </a:accent6>
      <a:hlink>
        <a:srgbClr val="D0C7C4"/>
      </a:hlink>
      <a:folHlink>
        <a:srgbClr val="70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ormAutofit/>
      </a:bodyPr>
      <a:lstStyle>
        <a:defPPr>
          <a:defRPr dirty="0" smtClean="0"/>
        </a:defPPr>
      </a:lstStyle>
    </a:txDef>
  </a:objectDefaults>
  <a:extraClrSchemeLst/>
  <a:extLst>
    <a:ext uri="{05A4C25C-085E-4340-85A3-A5531E510DB2}">
      <thm15:themeFamily xmlns:thm15="http://schemas.microsoft.com/office/thememl/2012/main" name="4  3 Powerpoint template.potx" id="{908CCCFC-11D5-4CC8-86C6-D8E960D07CF8}" vid="{CC30BDEC-44A4-43B5-923F-3CB7FF31408B}"/>
    </a:ext>
  </a:extLst>
</a:theme>
</file>

<file path=ppt/theme/theme2.xml><?xml version="1.0" encoding="utf-8"?>
<a:theme xmlns:a="http://schemas.openxmlformats.org/drawingml/2006/main" name="ICAEW_Powerpoint Template">
  <a:themeElements>
    <a:clrScheme name="Custom 2">
      <a:dk1>
        <a:srgbClr val="000000"/>
      </a:dk1>
      <a:lt1>
        <a:srgbClr val="FFFFFF"/>
      </a:lt1>
      <a:dk2>
        <a:srgbClr val="706F6F"/>
      </a:dk2>
      <a:lt2>
        <a:srgbClr val="E30613"/>
      </a:lt2>
      <a:accent1>
        <a:srgbClr val="C6CA91"/>
      </a:accent1>
      <a:accent2>
        <a:srgbClr val="A7C8C4"/>
      </a:accent2>
      <a:accent3>
        <a:srgbClr val="B1CFDF"/>
      </a:accent3>
      <a:accent4>
        <a:srgbClr val="DDC7D4"/>
      </a:accent4>
      <a:accent5>
        <a:srgbClr val="F1C09D"/>
      </a:accent5>
      <a:accent6>
        <a:srgbClr val="FFE8B6"/>
      </a:accent6>
      <a:hlink>
        <a:srgbClr val="E30613"/>
      </a:hlink>
      <a:folHlink>
        <a:srgbClr val="70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ormAutofit/>
      </a:bodyPr>
      <a:lstStyle>
        <a:defPPr>
          <a:defRPr dirty="0" smtClean="0"/>
        </a:defPPr>
      </a:lstStyle>
    </a:txDef>
  </a:objectDefaults>
  <a:extraClrSchemeLst/>
  <a:extLst>
    <a:ext uri="{05A4C25C-085E-4340-85A3-A5531E510DB2}">
      <thm15:themeFamily xmlns:thm15="http://schemas.microsoft.com/office/thememl/2012/main" name="April slide master 169.pptx" id="{D713F697-77E2-4860-80D1-49605FA1244D}" vid="{0C90137E-7B15-4CED-87D9-C7A7F5EA292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1605d3f-cb7f-40e7-8e00-fb1d7d2d0757">
      <UserInfo>
        <DisplayName>Jane Berney</DisplayName>
        <AccountId>813</AccountId>
        <AccountType/>
      </UserInfo>
      <UserInfo>
        <DisplayName>Samuel Edwards</DisplayName>
        <AccountId>3055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0CF36617A99546ABD981ECDFAB9DD5" ma:contentTypeVersion="11" ma:contentTypeDescription="Create a new document." ma:contentTypeScope="" ma:versionID="c75508d9fb7835ec6b00cb551d3e5e68">
  <xsd:schema xmlns:xsd="http://www.w3.org/2001/XMLSchema" xmlns:xs="http://www.w3.org/2001/XMLSchema" xmlns:p="http://schemas.microsoft.com/office/2006/metadata/properties" xmlns:ns2="104e1703-f198-4744-b1ec-cdd3f8b9e58b" xmlns:ns3="71605d3f-cb7f-40e7-8e00-fb1d7d2d0757" targetNamespace="http://schemas.microsoft.com/office/2006/metadata/properties" ma:root="true" ma:fieldsID="2f6cdee5355c10af100639318aa3870c" ns2:_="" ns3:_="">
    <xsd:import namespace="104e1703-f198-4744-b1ec-cdd3f8b9e58b"/>
    <xsd:import namespace="71605d3f-cb7f-40e7-8e00-fb1d7d2d07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e1703-f198-4744-b1ec-cdd3f8b9e5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605d3f-cb7f-40e7-8e00-fb1d7d2d075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B21BB8-4AC3-4C10-A510-393FC6166C87}">
  <ds:schemaRefs>
    <ds:schemaRef ds:uri="http://purl.org/dc/elements/1.1/"/>
    <ds:schemaRef ds:uri="http://schemas.microsoft.com/office/2006/documentManagement/types"/>
    <ds:schemaRef ds:uri="http://schemas.microsoft.com/office/2006/metadata/properties"/>
    <ds:schemaRef ds:uri="http://purl.org/dc/terms/"/>
    <ds:schemaRef ds:uri="02f7551b-8ef5-4b97-a1aa-577a3e47bb8e"/>
    <ds:schemaRef ds:uri="http://schemas.microsoft.com/office/infopath/2007/PartnerControls"/>
    <ds:schemaRef ds:uri="http://www.w3.org/XML/1998/namespace"/>
    <ds:schemaRef ds:uri="08ae26e9-8702-4fb1-a1a2-d8e696cdafe5"/>
    <ds:schemaRef ds:uri="http://purl.org/dc/dcmitype/"/>
    <ds:schemaRef ds:uri="http://schemas.openxmlformats.org/package/2006/metadata/core-properties"/>
    <ds:schemaRef ds:uri="1935aee8-bd90-4dfc-afdd-4e0c15f67717"/>
  </ds:schemaRefs>
</ds:datastoreItem>
</file>

<file path=customXml/itemProps2.xml><?xml version="1.0" encoding="utf-8"?>
<ds:datastoreItem xmlns:ds="http://schemas.openxmlformats.org/officeDocument/2006/customXml" ds:itemID="{9871EDC2-8CA7-4C4D-9C08-E9F4707238CD}"/>
</file>

<file path=customXml/itemProps3.xml><?xml version="1.0" encoding="utf-8"?>
<ds:datastoreItem xmlns:ds="http://schemas.openxmlformats.org/officeDocument/2006/customXml" ds:itemID="{56A92649-427A-4D85-8B50-1361871BEB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ICAEW_4.3 Powerpoint Template</Template>
  <TotalTime>0</TotalTime>
  <Words>1166</Words>
  <Application>Microsoft Office PowerPoint</Application>
  <PresentationFormat>On-screen Show (4:3)</PresentationFormat>
  <Paragraphs>237</Paragraphs>
  <Slides>17</Slides>
  <Notes>16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Times New Roman</vt:lpstr>
      <vt:lpstr>Office Theme</vt:lpstr>
      <vt:lpstr>ICAEW_Powerpoint Template</vt:lpstr>
      <vt:lpstr>Gender Pay </vt:lpstr>
      <vt:lpstr>Chair</vt:lpstr>
      <vt:lpstr>Speakers</vt:lpstr>
      <vt:lpstr>Contents</vt:lpstr>
      <vt:lpstr>Gender Pay Gap</vt:lpstr>
      <vt:lpstr>Equal Pay</vt:lpstr>
      <vt:lpstr>Gender Pay Gap Reporting Regulations</vt:lpstr>
      <vt:lpstr>First Year Results - Overall </vt:lpstr>
      <vt:lpstr>First Year Results  - Individual Organisations</vt:lpstr>
      <vt:lpstr>Why should we mend the gap? </vt:lpstr>
      <vt:lpstr>Can we mend it?</vt:lpstr>
      <vt:lpstr>Is Flexibility the Key?</vt:lpstr>
      <vt:lpstr>Future Developments?</vt:lpstr>
      <vt:lpstr>Preparing for 2018 / 19</vt:lpstr>
      <vt:lpstr>Email </vt:lpstr>
      <vt:lpstr>Further Information</vt:lpstr>
      <vt:lpstr>PowerPoint Presentation</vt:lpstr>
    </vt:vector>
  </TitlesOfParts>
  <Company>ICAEW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Pay</dc:title>
  <dc:creator>Jane Berney</dc:creator>
  <cp:lastModifiedBy>Jane Berney</cp:lastModifiedBy>
  <cp:revision>14</cp:revision>
  <cp:lastPrinted>2018-11-21T09:21:06Z</cp:lastPrinted>
  <dcterms:created xsi:type="dcterms:W3CDTF">2018-10-01T13:23:35Z</dcterms:created>
  <dcterms:modified xsi:type="dcterms:W3CDTF">2018-11-27T15:53:25Z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AEW_RERUN">
    <vt:bool>false</vt:bool>
  </property>
  <property fmtid="{D5CDD505-2E9C-101B-9397-08002B2CF9AE}" pid="3" name="ICAEW_PresentationTitle">
    <vt:lpwstr>&lt;PresentationTitle&gt;</vt:lpwstr>
  </property>
  <property fmtid="{D5CDD505-2E9C-101B-9397-08002B2CF9AE}" pid="4" name="ICAEW_Date">
    <vt:lpwstr>&lt;Date&gt;</vt:lpwstr>
  </property>
  <property fmtid="{D5CDD505-2E9C-101B-9397-08002B2CF9AE}" pid="5" name="ICAEW_PresentationSubtitle">
    <vt:lpwstr>&lt;PresentationSubtitle&gt;</vt:lpwstr>
  </property>
  <property fmtid="{D5CDD505-2E9C-101B-9397-08002B2CF9AE}" pid="6" name="ICAEW_TitleImage">
    <vt:lpwstr>&lt;TitleImage&gt;</vt:lpwstr>
  </property>
  <property fmtid="{D5CDD505-2E9C-101B-9397-08002B2CF9AE}" pid="7" name="RERUN">
    <vt:lpwstr>RERUN</vt:lpwstr>
  </property>
  <property fmtid="{D5CDD505-2E9C-101B-9397-08002B2CF9AE}" pid="8" name="ContentTypeId">
    <vt:lpwstr>0x010100520CF36617A99546ABD981ECDFAB9DD5</vt:lpwstr>
  </property>
  <property fmtid="{D5CDD505-2E9C-101B-9397-08002B2CF9AE}" pid="9" name="Tags">
    <vt:lpwstr/>
  </property>
</Properties>
</file>