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5"/>
  </p:notesMasterIdLst>
  <p:handoutMasterIdLst>
    <p:handoutMasterId r:id="rId26"/>
  </p:handoutMasterIdLst>
  <p:sldIdLst>
    <p:sldId id="279" r:id="rId5"/>
    <p:sldId id="280" r:id="rId6"/>
    <p:sldId id="264" r:id="rId7"/>
    <p:sldId id="284" r:id="rId8"/>
    <p:sldId id="285" r:id="rId9"/>
    <p:sldId id="286" r:id="rId10"/>
    <p:sldId id="287" r:id="rId11"/>
    <p:sldId id="288" r:id="rId12"/>
    <p:sldId id="289" r:id="rId13"/>
    <p:sldId id="290" r:id="rId14"/>
    <p:sldId id="291" r:id="rId15"/>
    <p:sldId id="281" r:id="rId16"/>
    <p:sldId id="292" r:id="rId17"/>
    <p:sldId id="293" r:id="rId18"/>
    <p:sldId id="294" r:id="rId19"/>
    <p:sldId id="295" r:id="rId20"/>
    <p:sldId id="278" r:id="rId21"/>
    <p:sldId id="296" r:id="rId22"/>
    <p:sldId id="267" r:id="rId23"/>
    <p:sldId id="27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C8C4"/>
    <a:srgbClr val="E1EBEA"/>
    <a:srgbClr val="F1F5F5"/>
    <a:srgbClr val="000000"/>
    <a:srgbClr val="706F6F"/>
    <a:srgbClr val="FFE8B6"/>
    <a:srgbClr val="DDC7D4"/>
    <a:srgbClr val="C6CA91"/>
    <a:srgbClr val="B1CFDF"/>
    <a:srgbClr val="E306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83291" autoAdjust="0"/>
  </p:normalViewPr>
  <p:slideViewPr>
    <p:cSldViewPr snapToGrid="0" snapToObjects="1">
      <p:cViewPr varScale="1">
        <p:scale>
          <a:sx n="72" d="100"/>
          <a:sy n="72" d="100"/>
        </p:scale>
        <p:origin x="660" y="66"/>
      </p:cViewPr>
      <p:guideLst>
        <p:guide orient="horz" pos="2160"/>
        <p:guide pos="3840"/>
      </p:guideLst>
    </p:cSldViewPr>
  </p:slideViewPr>
  <p:outlineViewPr>
    <p:cViewPr>
      <p:scale>
        <a:sx n="33" d="100"/>
        <a:sy n="33" d="100"/>
      </p:scale>
      <p:origin x="0" y="-1326"/>
    </p:cViewPr>
  </p:outlineViewPr>
  <p:notesTextViewPr>
    <p:cViewPr>
      <p:scale>
        <a:sx n="1" d="1"/>
        <a:sy n="1" d="1"/>
      </p:scale>
      <p:origin x="0" y="0"/>
    </p:cViewPr>
  </p:notesTextViewPr>
  <p:sorterViewPr>
    <p:cViewPr>
      <p:scale>
        <a:sx n="100" d="100"/>
        <a:sy n="100" d="100"/>
      </p:scale>
      <p:origin x="0" y="-8358"/>
    </p:cViewPr>
  </p:sorterViewPr>
  <p:notesViewPr>
    <p:cSldViewPr snapToGrid="0" snapToObjects="1">
      <p:cViewPr varScale="1">
        <p:scale>
          <a:sx n="117" d="100"/>
          <a:sy n="117" d="100"/>
        </p:scale>
        <p:origin x="118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BF17D5-651C-42B2-BF52-EB3E43BE1870}" type="doc">
      <dgm:prSet loTypeId="urn:microsoft.com/office/officeart/2005/8/layout/equation1" loCatId="relationship" qsTypeId="urn:microsoft.com/office/officeart/2005/8/quickstyle/simple2" qsCatId="simple" csTypeId="urn:microsoft.com/office/officeart/2005/8/colors/accent2_2" csCatId="accent2" phldr="1"/>
      <dgm:spPr/>
    </dgm:pt>
    <dgm:pt modelId="{57F05069-D2A1-40B7-BDC9-C295EC57B409}">
      <dgm:prSet phldrT="[Text]" custT="1"/>
      <dgm:spPr/>
      <dgm:t>
        <a:bodyPr/>
        <a:lstStyle/>
        <a:p>
          <a:r>
            <a:rPr lang="en-GB" sz="1400" b="1"/>
            <a:t>Criminal </a:t>
          </a:r>
        </a:p>
        <a:p>
          <a:r>
            <a:rPr lang="en-GB" sz="1400" b="1"/>
            <a:t>Conduct</a:t>
          </a:r>
          <a:endParaRPr lang="en-GB" sz="1400" b="1" dirty="0"/>
        </a:p>
      </dgm:t>
    </dgm:pt>
    <dgm:pt modelId="{7B1AE785-144C-43AD-AEE7-828EF3421604}" type="parTrans" cxnId="{AAF4AFD1-A66F-4C68-B871-525869CE9E6C}">
      <dgm:prSet/>
      <dgm:spPr/>
      <dgm:t>
        <a:bodyPr/>
        <a:lstStyle/>
        <a:p>
          <a:endParaRPr lang="en-GB"/>
        </a:p>
      </dgm:t>
    </dgm:pt>
    <dgm:pt modelId="{38D3D718-BEB7-4B49-A423-7B1740A64C82}" type="sibTrans" cxnId="{AAF4AFD1-A66F-4C68-B871-525869CE9E6C}">
      <dgm:prSet/>
      <dgm:spPr/>
      <dgm:t>
        <a:bodyPr/>
        <a:lstStyle/>
        <a:p>
          <a:endParaRPr lang="en-GB"/>
        </a:p>
      </dgm:t>
    </dgm:pt>
    <dgm:pt modelId="{093A5E16-BEFF-49A5-A00B-C3BF2E40D582}">
      <dgm:prSet phldrT="[Text]" custT="1"/>
      <dgm:spPr/>
      <dgm:t>
        <a:bodyPr/>
        <a:lstStyle/>
        <a:p>
          <a:r>
            <a:rPr lang="en-GB" sz="1200" b="1"/>
            <a:t>Criminal Property, Financial Benefit, Financial Advantage </a:t>
          </a:r>
          <a:endParaRPr lang="en-GB" sz="1200" b="1" dirty="0"/>
        </a:p>
      </dgm:t>
    </dgm:pt>
    <dgm:pt modelId="{EF9CA5A9-2040-49A2-A3D9-6552E5AAF682}" type="parTrans" cxnId="{A31F3D28-F081-4969-8A6B-DC6C6F7F4D5B}">
      <dgm:prSet/>
      <dgm:spPr/>
      <dgm:t>
        <a:bodyPr/>
        <a:lstStyle/>
        <a:p>
          <a:endParaRPr lang="en-GB"/>
        </a:p>
      </dgm:t>
    </dgm:pt>
    <dgm:pt modelId="{D4A49A7F-5B90-49F2-8806-5E4EAA62B3D8}" type="sibTrans" cxnId="{A31F3D28-F081-4969-8A6B-DC6C6F7F4D5B}">
      <dgm:prSet/>
      <dgm:spPr/>
      <dgm:t>
        <a:bodyPr/>
        <a:lstStyle/>
        <a:p>
          <a:endParaRPr lang="en-GB"/>
        </a:p>
      </dgm:t>
    </dgm:pt>
    <dgm:pt modelId="{8C9B8AA7-F9AC-4434-AA4E-1701DBD41E62}">
      <dgm:prSet phldrT="[Text]" custT="1"/>
      <dgm:spPr/>
      <dgm:t>
        <a:bodyPr/>
        <a:lstStyle/>
        <a:p>
          <a:r>
            <a:rPr lang="en-GB" sz="1400" b="1" dirty="0"/>
            <a:t>Proceeds of Crime</a:t>
          </a:r>
        </a:p>
      </dgm:t>
    </dgm:pt>
    <dgm:pt modelId="{A22C8B34-0A30-438B-A762-4DC07F3AD912}" type="parTrans" cxnId="{B8A8BFFA-7906-4265-BCCF-7B363919932E}">
      <dgm:prSet/>
      <dgm:spPr/>
      <dgm:t>
        <a:bodyPr/>
        <a:lstStyle/>
        <a:p>
          <a:endParaRPr lang="en-GB"/>
        </a:p>
      </dgm:t>
    </dgm:pt>
    <dgm:pt modelId="{389E1857-4E9E-4184-92EF-CD71BA529842}" type="sibTrans" cxnId="{B8A8BFFA-7906-4265-BCCF-7B363919932E}">
      <dgm:prSet/>
      <dgm:spPr/>
      <dgm:t>
        <a:bodyPr/>
        <a:lstStyle/>
        <a:p>
          <a:endParaRPr lang="en-GB"/>
        </a:p>
      </dgm:t>
    </dgm:pt>
    <dgm:pt modelId="{37A7BCF5-CEA2-4D65-8028-BAFAB5A8DA13}">
      <dgm:prSet phldrT="[Text]" custT="1"/>
      <dgm:spPr/>
      <dgm:t>
        <a:bodyPr/>
        <a:lstStyle/>
        <a:p>
          <a:r>
            <a:rPr lang="en-US" sz="1050" b="1" dirty="0"/>
            <a:t>Concealing, Disguising, Converting, Using, Acquiring, Becoming concerned in an arrangement</a:t>
          </a:r>
          <a:endParaRPr lang="en-GB" sz="1050" b="1" dirty="0"/>
        </a:p>
      </dgm:t>
    </dgm:pt>
    <dgm:pt modelId="{E2D90F50-055D-4006-AB5A-A2F48A00395D}" type="parTrans" cxnId="{069F65DA-27C6-4724-8BEE-4BC0140FBF8B}">
      <dgm:prSet/>
      <dgm:spPr/>
      <dgm:t>
        <a:bodyPr/>
        <a:lstStyle/>
        <a:p>
          <a:endParaRPr lang="en-GB"/>
        </a:p>
      </dgm:t>
    </dgm:pt>
    <dgm:pt modelId="{E723EBC5-6644-4CBD-B265-6FA39E402BF5}" type="sibTrans" cxnId="{069F65DA-27C6-4724-8BEE-4BC0140FBF8B}">
      <dgm:prSet/>
      <dgm:spPr/>
      <dgm:t>
        <a:bodyPr/>
        <a:lstStyle/>
        <a:p>
          <a:endParaRPr lang="en-GB"/>
        </a:p>
      </dgm:t>
    </dgm:pt>
    <dgm:pt modelId="{2111FDDF-C696-4012-BCE3-19674BB26F19}">
      <dgm:prSet phldrT="[Text]"/>
      <dgm:spPr/>
      <dgm:t>
        <a:bodyPr/>
        <a:lstStyle/>
        <a:p>
          <a:r>
            <a:rPr lang="en-GB" b="1" dirty="0"/>
            <a:t>Money Laundering</a:t>
          </a:r>
        </a:p>
      </dgm:t>
    </dgm:pt>
    <dgm:pt modelId="{36435E32-9AF2-4E29-8F38-47581B2D8986}" type="parTrans" cxnId="{B8127553-CDF6-47C0-AE9C-EFE05B9DBB1E}">
      <dgm:prSet/>
      <dgm:spPr/>
      <dgm:t>
        <a:bodyPr/>
        <a:lstStyle/>
        <a:p>
          <a:endParaRPr lang="en-GB"/>
        </a:p>
      </dgm:t>
    </dgm:pt>
    <dgm:pt modelId="{F2016993-69EA-4EF4-8F59-BA30AB3F4989}" type="sibTrans" cxnId="{B8127553-CDF6-47C0-AE9C-EFE05B9DBB1E}">
      <dgm:prSet/>
      <dgm:spPr/>
      <dgm:t>
        <a:bodyPr/>
        <a:lstStyle/>
        <a:p>
          <a:endParaRPr lang="en-GB"/>
        </a:p>
      </dgm:t>
    </dgm:pt>
    <dgm:pt modelId="{DC4D7B88-4757-4C8F-A29D-0143C2684390}" type="pres">
      <dgm:prSet presAssocID="{6BBF17D5-651C-42B2-BF52-EB3E43BE1870}" presName="linearFlow" presStyleCnt="0">
        <dgm:presLayoutVars>
          <dgm:dir/>
          <dgm:resizeHandles val="exact"/>
        </dgm:presLayoutVars>
      </dgm:prSet>
      <dgm:spPr/>
    </dgm:pt>
    <dgm:pt modelId="{A01F8550-FC6B-4739-9B8E-679DFD1250F0}" type="pres">
      <dgm:prSet presAssocID="{57F05069-D2A1-40B7-BDC9-C295EC57B409}" presName="node" presStyleLbl="node1" presStyleIdx="0" presStyleCnt="5" custScaleX="157528" custScaleY="157528">
        <dgm:presLayoutVars>
          <dgm:bulletEnabled val="1"/>
        </dgm:presLayoutVars>
      </dgm:prSet>
      <dgm:spPr/>
    </dgm:pt>
    <dgm:pt modelId="{38BB159F-B43B-4257-A867-342808248547}" type="pres">
      <dgm:prSet presAssocID="{38D3D718-BEB7-4B49-A423-7B1740A64C82}" presName="spacerL" presStyleCnt="0"/>
      <dgm:spPr/>
    </dgm:pt>
    <dgm:pt modelId="{29BD041F-4679-49DA-A7EC-1145F4970143}" type="pres">
      <dgm:prSet presAssocID="{38D3D718-BEB7-4B49-A423-7B1740A64C82}" presName="sibTrans" presStyleLbl="sibTrans2D1" presStyleIdx="0" presStyleCnt="4"/>
      <dgm:spPr/>
    </dgm:pt>
    <dgm:pt modelId="{5FC85A44-D824-484D-9DBC-3FD624D1B7D9}" type="pres">
      <dgm:prSet presAssocID="{38D3D718-BEB7-4B49-A423-7B1740A64C82}" presName="spacerR" presStyleCnt="0"/>
      <dgm:spPr/>
    </dgm:pt>
    <dgm:pt modelId="{4243B3F8-ADE1-4DAC-BF76-D578DAD63EAA}" type="pres">
      <dgm:prSet presAssocID="{093A5E16-BEFF-49A5-A00B-C3BF2E40D582}" presName="node" presStyleLbl="node1" presStyleIdx="1" presStyleCnt="5" custScaleX="155766" custScaleY="161488">
        <dgm:presLayoutVars>
          <dgm:bulletEnabled val="1"/>
        </dgm:presLayoutVars>
      </dgm:prSet>
      <dgm:spPr/>
    </dgm:pt>
    <dgm:pt modelId="{C318DF5C-DDFC-4E12-A716-102A6A98121C}" type="pres">
      <dgm:prSet presAssocID="{D4A49A7F-5B90-49F2-8806-5E4EAA62B3D8}" presName="spacerL" presStyleCnt="0"/>
      <dgm:spPr/>
    </dgm:pt>
    <dgm:pt modelId="{F5F08A57-D574-4B46-A228-3265DB761C3F}" type="pres">
      <dgm:prSet presAssocID="{D4A49A7F-5B90-49F2-8806-5E4EAA62B3D8}" presName="sibTrans" presStyleLbl="sibTrans2D1" presStyleIdx="1" presStyleCnt="4" custLinFactNeighborX="64060" custLinFactNeighborY="-8968"/>
      <dgm:spPr>
        <a:prstGeom prst="mathEqual">
          <a:avLst/>
        </a:prstGeom>
      </dgm:spPr>
    </dgm:pt>
    <dgm:pt modelId="{44027AF3-22AE-4B3B-973E-37E611B54BB9}" type="pres">
      <dgm:prSet presAssocID="{D4A49A7F-5B90-49F2-8806-5E4EAA62B3D8}" presName="spacerR" presStyleCnt="0"/>
      <dgm:spPr/>
    </dgm:pt>
    <dgm:pt modelId="{9F356C0F-18F3-4564-93FB-D003B0BF0472}" type="pres">
      <dgm:prSet presAssocID="{8C9B8AA7-F9AC-4434-AA4E-1701DBD41E62}" presName="node" presStyleLbl="node1" presStyleIdx="2" presStyleCnt="5" custScaleX="167800" custScaleY="159935">
        <dgm:presLayoutVars>
          <dgm:bulletEnabled val="1"/>
        </dgm:presLayoutVars>
      </dgm:prSet>
      <dgm:spPr/>
    </dgm:pt>
    <dgm:pt modelId="{D70C2661-E879-4E77-9B23-0916B3DB8975}" type="pres">
      <dgm:prSet presAssocID="{389E1857-4E9E-4184-92EF-CD71BA529842}" presName="spacerL" presStyleCnt="0"/>
      <dgm:spPr/>
    </dgm:pt>
    <dgm:pt modelId="{69A76A51-BBB9-4E62-80B3-3E5C56519626}" type="pres">
      <dgm:prSet presAssocID="{389E1857-4E9E-4184-92EF-CD71BA529842}" presName="sibTrans" presStyleLbl="sibTrans2D1" presStyleIdx="2" presStyleCnt="4"/>
      <dgm:spPr>
        <a:prstGeom prst="mathPlus">
          <a:avLst/>
        </a:prstGeom>
      </dgm:spPr>
    </dgm:pt>
    <dgm:pt modelId="{96AFE141-D5CC-4BDC-85B6-FAFFEEFBA91A}" type="pres">
      <dgm:prSet presAssocID="{389E1857-4E9E-4184-92EF-CD71BA529842}" presName="spacerR" presStyleCnt="0"/>
      <dgm:spPr/>
    </dgm:pt>
    <dgm:pt modelId="{475643F0-5A07-48B6-8FFA-1E43B9FDF1FC}" type="pres">
      <dgm:prSet presAssocID="{37A7BCF5-CEA2-4D65-8028-BAFAB5A8DA13}" presName="node" presStyleLbl="node1" presStyleIdx="3" presStyleCnt="5" custScaleX="152234" custScaleY="155262">
        <dgm:presLayoutVars>
          <dgm:bulletEnabled val="1"/>
        </dgm:presLayoutVars>
      </dgm:prSet>
      <dgm:spPr/>
    </dgm:pt>
    <dgm:pt modelId="{1BF7E0FD-3E57-4667-AD0E-11A3EDE3C415}" type="pres">
      <dgm:prSet presAssocID="{E723EBC5-6644-4CBD-B265-6FA39E402BF5}" presName="spacerL" presStyleCnt="0"/>
      <dgm:spPr/>
    </dgm:pt>
    <dgm:pt modelId="{6E6E40AA-C349-40EB-9418-6FF48709B834}" type="pres">
      <dgm:prSet presAssocID="{E723EBC5-6644-4CBD-B265-6FA39E402BF5}" presName="sibTrans" presStyleLbl="sibTrans2D1" presStyleIdx="3" presStyleCnt="4"/>
      <dgm:spPr>
        <a:prstGeom prst="mathEqual">
          <a:avLst/>
        </a:prstGeom>
      </dgm:spPr>
    </dgm:pt>
    <dgm:pt modelId="{63DA87ED-C70A-4AA2-86E9-D130CF69DF1B}" type="pres">
      <dgm:prSet presAssocID="{E723EBC5-6644-4CBD-B265-6FA39E402BF5}" presName="spacerR" presStyleCnt="0"/>
      <dgm:spPr/>
    </dgm:pt>
    <dgm:pt modelId="{58EDD865-F4DA-4B73-BAAD-AC5B594BAE28}" type="pres">
      <dgm:prSet presAssocID="{2111FDDF-C696-4012-BCE3-19674BB26F19}" presName="node" presStyleLbl="node1" presStyleIdx="4" presStyleCnt="5" custScaleX="162358" custScaleY="153878">
        <dgm:presLayoutVars>
          <dgm:bulletEnabled val="1"/>
        </dgm:presLayoutVars>
      </dgm:prSet>
      <dgm:spPr/>
    </dgm:pt>
  </dgm:ptLst>
  <dgm:cxnLst>
    <dgm:cxn modelId="{8301FA12-A1C5-4D25-916D-ABEE91E52BEE}" type="presOf" srcId="{D4A49A7F-5B90-49F2-8806-5E4EAA62B3D8}" destId="{F5F08A57-D574-4B46-A228-3265DB761C3F}" srcOrd="0" destOrd="0" presId="urn:microsoft.com/office/officeart/2005/8/layout/equation1"/>
    <dgm:cxn modelId="{A31F3D28-F081-4969-8A6B-DC6C6F7F4D5B}" srcId="{6BBF17D5-651C-42B2-BF52-EB3E43BE1870}" destId="{093A5E16-BEFF-49A5-A00B-C3BF2E40D582}" srcOrd="1" destOrd="0" parTransId="{EF9CA5A9-2040-49A2-A3D9-6552E5AAF682}" sibTransId="{D4A49A7F-5B90-49F2-8806-5E4EAA62B3D8}"/>
    <dgm:cxn modelId="{DE5C1360-AABD-43E6-BDD4-7C669289E273}" type="presOf" srcId="{093A5E16-BEFF-49A5-A00B-C3BF2E40D582}" destId="{4243B3F8-ADE1-4DAC-BF76-D578DAD63EAA}" srcOrd="0" destOrd="0" presId="urn:microsoft.com/office/officeart/2005/8/layout/equation1"/>
    <dgm:cxn modelId="{C68EF96E-A444-4AD5-B28A-3FB967C6A646}" type="presOf" srcId="{2111FDDF-C696-4012-BCE3-19674BB26F19}" destId="{58EDD865-F4DA-4B73-BAAD-AC5B594BAE28}" srcOrd="0" destOrd="0" presId="urn:microsoft.com/office/officeart/2005/8/layout/equation1"/>
    <dgm:cxn modelId="{B8127553-CDF6-47C0-AE9C-EFE05B9DBB1E}" srcId="{6BBF17D5-651C-42B2-BF52-EB3E43BE1870}" destId="{2111FDDF-C696-4012-BCE3-19674BB26F19}" srcOrd="4" destOrd="0" parTransId="{36435E32-9AF2-4E29-8F38-47581B2D8986}" sibTransId="{F2016993-69EA-4EF4-8F59-BA30AB3F4989}"/>
    <dgm:cxn modelId="{64F30755-CD45-4133-8AA1-E1603C36BF00}" type="presOf" srcId="{38D3D718-BEB7-4B49-A423-7B1740A64C82}" destId="{29BD041F-4679-49DA-A7EC-1145F4970143}" srcOrd="0" destOrd="0" presId="urn:microsoft.com/office/officeart/2005/8/layout/equation1"/>
    <dgm:cxn modelId="{DD19E455-6A76-4564-A008-A62BC78BA898}" type="presOf" srcId="{37A7BCF5-CEA2-4D65-8028-BAFAB5A8DA13}" destId="{475643F0-5A07-48B6-8FFA-1E43B9FDF1FC}" srcOrd="0" destOrd="0" presId="urn:microsoft.com/office/officeart/2005/8/layout/equation1"/>
    <dgm:cxn modelId="{F8509990-8C05-44BE-9238-DDD7344B8EE6}" type="presOf" srcId="{6BBF17D5-651C-42B2-BF52-EB3E43BE1870}" destId="{DC4D7B88-4757-4C8F-A29D-0143C2684390}" srcOrd="0" destOrd="0" presId="urn:microsoft.com/office/officeart/2005/8/layout/equation1"/>
    <dgm:cxn modelId="{02D4EFC2-03CD-426F-B95C-AE73F89FAB23}" type="presOf" srcId="{E723EBC5-6644-4CBD-B265-6FA39E402BF5}" destId="{6E6E40AA-C349-40EB-9418-6FF48709B834}" srcOrd="0" destOrd="0" presId="urn:microsoft.com/office/officeart/2005/8/layout/equation1"/>
    <dgm:cxn modelId="{4A7D53C9-E202-476E-AB5B-37F9B30BFDA3}" type="presOf" srcId="{57F05069-D2A1-40B7-BDC9-C295EC57B409}" destId="{A01F8550-FC6B-4739-9B8E-679DFD1250F0}" srcOrd="0" destOrd="0" presId="urn:microsoft.com/office/officeart/2005/8/layout/equation1"/>
    <dgm:cxn modelId="{AAF4AFD1-A66F-4C68-B871-525869CE9E6C}" srcId="{6BBF17D5-651C-42B2-BF52-EB3E43BE1870}" destId="{57F05069-D2A1-40B7-BDC9-C295EC57B409}" srcOrd="0" destOrd="0" parTransId="{7B1AE785-144C-43AD-AEE7-828EF3421604}" sibTransId="{38D3D718-BEB7-4B49-A423-7B1740A64C82}"/>
    <dgm:cxn modelId="{069F65DA-27C6-4724-8BEE-4BC0140FBF8B}" srcId="{6BBF17D5-651C-42B2-BF52-EB3E43BE1870}" destId="{37A7BCF5-CEA2-4D65-8028-BAFAB5A8DA13}" srcOrd="3" destOrd="0" parTransId="{E2D90F50-055D-4006-AB5A-A2F48A00395D}" sibTransId="{E723EBC5-6644-4CBD-B265-6FA39E402BF5}"/>
    <dgm:cxn modelId="{C10343DC-3E3D-46CB-AE4D-8D4684EF0AB5}" type="presOf" srcId="{389E1857-4E9E-4184-92EF-CD71BA529842}" destId="{69A76A51-BBB9-4E62-80B3-3E5C56519626}" srcOrd="0" destOrd="0" presId="urn:microsoft.com/office/officeart/2005/8/layout/equation1"/>
    <dgm:cxn modelId="{920F32E6-8474-4595-A059-DAD531452CA3}" type="presOf" srcId="{8C9B8AA7-F9AC-4434-AA4E-1701DBD41E62}" destId="{9F356C0F-18F3-4564-93FB-D003B0BF0472}" srcOrd="0" destOrd="0" presId="urn:microsoft.com/office/officeart/2005/8/layout/equation1"/>
    <dgm:cxn modelId="{B8A8BFFA-7906-4265-BCCF-7B363919932E}" srcId="{6BBF17D5-651C-42B2-BF52-EB3E43BE1870}" destId="{8C9B8AA7-F9AC-4434-AA4E-1701DBD41E62}" srcOrd="2" destOrd="0" parTransId="{A22C8B34-0A30-438B-A762-4DC07F3AD912}" sibTransId="{389E1857-4E9E-4184-92EF-CD71BA529842}"/>
    <dgm:cxn modelId="{C4915512-0663-4122-81E8-58F0FC9CA8C7}" type="presParOf" srcId="{DC4D7B88-4757-4C8F-A29D-0143C2684390}" destId="{A01F8550-FC6B-4739-9B8E-679DFD1250F0}" srcOrd="0" destOrd="0" presId="urn:microsoft.com/office/officeart/2005/8/layout/equation1"/>
    <dgm:cxn modelId="{3D69C6BA-53D2-4017-8D98-2542D9222025}" type="presParOf" srcId="{DC4D7B88-4757-4C8F-A29D-0143C2684390}" destId="{38BB159F-B43B-4257-A867-342808248547}" srcOrd="1" destOrd="0" presId="urn:microsoft.com/office/officeart/2005/8/layout/equation1"/>
    <dgm:cxn modelId="{58422003-F88F-403B-AA0C-FEF51E10F250}" type="presParOf" srcId="{DC4D7B88-4757-4C8F-A29D-0143C2684390}" destId="{29BD041F-4679-49DA-A7EC-1145F4970143}" srcOrd="2" destOrd="0" presId="urn:microsoft.com/office/officeart/2005/8/layout/equation1"/>
    <dgm:cxn modelId="{CD1EA8B0-FEEA-4B0F-8FDC-D545D15B7B22}" type="presParOf" srcId="{DC4D7B88-4757-4C8F-A29D-0143C2684390}" destId="{5FC85A44-D824-484D-9DBC-3FD624D1B7D9}" srcOrd="3" destOrd="0" presId="urn:microsoft.com/office/officeart/2005/8/layout/equation1"/>
    <dgm:cxn modelId="{F8DDD0BD-9EB2-4324-AF8E-1656F189A9C3}" type="presParOf" srcId="{DC4D7B88-4757-4C8F-A29D-0143C2684390}" destId="{4243B3F8-ADE1-4DAC-BF76-D578DAD63EAA}" srcOrd="4" destOrd="0" presId="urn:microsoft.com/office/officeart/2005/8/layout/equation1"/>
    <dgm:cxn modelId="{C201E08B-6B01-4C69-9B85-922E5578D860}" type="presParOf" srcId="{DC4D7B88-4757-4C8F-A29D-0143C2684390}" destId="{C318DF5C-DDFC-4E12-A716-102A6A98121C}" srcOrd="5" destOrd="0" presId="urn:microsoft.com/office/officeart/2005/8/layout/equation1"/>
    <dgm:cxn modelId="{A3DB345D-709C-4754-8BBB-FC9737E3F27B}" type="presParOf" srcId="{DC4D7B88-4757-4C8F-A29D-0143C2684390}" destId="{F5F08A57-D574-4B46-A228-3265DB761C3F}" srcOrd="6" destOrd="0" presId="urn:microsoft.com/office/officeart/2005/8/layout/equation1"/>
    <dgm:cxn modelId="{C01B22B2-1043-4841-9B56-D7A62273BE17}" type="presParOf" srcId="{DC4D7B88-4757-4C8F-A29D-0143C2684390}" destId="{44027AF3-22AE-4B3B-973E-37E611B54BB9}" srcOrd="7" destOrd="0" presId="urn:microsoft.com/office/officeart/2005/8/layout/equation1"/>
    <dgm:cxn modelId="{DB3DFFA6-E61B-42EC-96F9-C0FD0164A79F}" type="presParOf" srcId="{DC4D7B88-4757-4C8F-A29D-0143C2684390}" destId="{9F356C0F-18F3-4564-93FB-D003B0BF0472}" srcOrd="8" destOrd="0" presId="urn:microsoft.com/office/officeart/2005/8/layout/equation1"/>
    <dgm:cxn modelId="{FEF8913F-B3B9-4ED5-8948-6E59CBC965AA}" type="presParOf" srcId="{DC4D7B88-4757-4C8F-A29D-0143C2684390}" destId="{D70C2661-E879-4E77-9B23-0916B3DB8975}" srcOrd="9" destOrd="0" presId="urn:microsoft.com/office/officeart/2005/8/layout/equation1"/>
    <dgm:cxn modelId="{99ACFE7C-67A3-40BF-AE07-B122FA5363C2}" type="presParOf" srcId="{DC4D7B88-4757-4C8F-A29D-0143C2684390}" destId="{69A76A51-BBB9-4E62-80B3-3E5C56519626}" srcOrd="10" destOrd="0" presId="urn:microsoft.com/office/officeart/2005/8/layout/equation1"/>
    <dgm:cxn modelId="{EF77DCBA-F89F-4EEC-B092-6495D55488E0}" type="presParOf" srcId="{DC4D7B88-4757-4C8F-A29D-0143C2684390}" destId="{96AFE141-D5CC-4BDC-85B6-FAFFEEFBA91A}" srcOrd="11" destOrd="0" presId="urn:microsoft.com/office/officeart/2005/8/layout/equation1"/>
    <dgm:cxn modelId="{0C61D41A-7D99-4B72-A627-DFBAE2F2E05C}" type="presParOf" srcId="{DC4D7B88-4757-4C8F-A29D-0143C2684390}" destId="{475643F0-5A07-48B6-8FFA-1E43B9FDF1FC}" srcOrd="12" destOrd="0" presId="urn:microsoft.com/office/officeart/2005/8/layout/equation1"/>
    <dgm:cxn modelId="{492B4E39-E79B-46F1-9346-989A1AE12CF7}" type="presParOf" srcId="{DC4D7B88-4757-4C8F-A29D-0143C2684390}" destId="{1BF7E0FD-3E57-4667-AD0E-11A3EDE3C415}" srcOrd="13" destOrd="0" presId="urn:microsoft.com/office/officeart/2005/8/layout/equation1"/>
    <dgm:cxn modelId="{19CF1ECF-B4BD-456B-85F3-B5FC5E3E288F}" type="presParOf" srcId="{DC4D7B88-4757-4C8F-A29D-0143C2684390}" destId="{6E6E40AA-C349-40EB-9418-6FF48709B834}" srcOrd="14" destOrd="0" presId="urn:microsoft.com/office/officeart/2005/8/layout/equation1"/>
    <dgm:cxn modelId="{916DF6EA-0BBD-4EEF-AC29-A7AAF2321CA6}" type="presParOf" srcId="{DC4D7B88-4757-4C8F-A29D-0143C2684390}" destId="{63DA87ED-C70A-4AA2-86E9-D130CF69DF1B}" srcOrd="15" destOrd="0" presId="urn:microsoft.com/office/officeart/2005/8/layout/equation1"/>
    <dgm:cxn modelId="{FAEE3448-594B-4DC7-B38F-268AB64CAE49}" type="presParOf" srcId="{DC4D7B88-4757-4C8F-A29D-0143C2684390}" destId="{58EDD865-F4DA-4B73-BAAD-AC5B594BAE28}" srcOrd="16"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1F8550-FC6B-4739-9B8E-679DFD1250F0}">
      <dsp:nvSpPr>
        <dsp:cNvPr id="0" name=""/>
        <dsp:cNvSpPr/>
      </dsp:nvSpPr>
      <dsp:spPr>
        <a:xfrm>
          <a:off x="5497" y="1373004"/>
          <a:ext cx="1605329" cy="1605329"/>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a:t>Criminal </a:t>
          </a:r>
        </a:p>
        <a:p>
          <a:pPr marL="0" lvl="0" indent="0" algn="ctr" defTabSz="622300">
            <a:lnSpc>
              <a:spcPct val="90000"/>
            </a:lnSpc>
            <a:spcBef>
              <a:spcPct val="0"/>
            </a:spcBef>
            <a:spcAft>
              <a:spcPct val="35000"/>
            </a:spcAft>
            <a:buNone/>
          </a:pPr>
          <a:r>
            <a:rPr lang="en-GB" sz="1400" b="1" kern="1200"/>
            <a:t>Conduct</a:t>
          </a:r>
          <a:endParaRPr lang="en-GB" sz="1400" b="1" kern="1200" dirty="0"/>
        </a:p>
      </dsp:txBody>
      <dsp:txXfrm>
        <a:off x="240592" y="1608099"/>
        <a:ext cx="1135139" cy="1135139"/>
      </dsp:txXfrm>
    </dsp:sp>
    <dsp:sp modelId="{29BD041F-4679-49DA-A7EC-1145F4970143}">
      <dsp:nvSpPr>
        <dsp:cNvPr id="0" name=""/>
        <dsp:cNvSpPr/>
      </dsp:nvSpPr>
      <dsp:spPr>
        <a:xfrm>
          <a:off x="1693575" y="1880137"/>
          <a:ext cx="591063" cy="591063"/>
        </a:xfrm>
        <a:prstGeom prst="mathPlus">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a:off x="1771920" y="2106159"/>
        <a:ext cx="434373" cy="139019"/>
      </dsp:txXfrm>
    </dsp:sp>
    <dsp:sp modelId="{4243B3F8-ADE1-4DAC-BF76-D578DAD63EAA}">
      <dsp:nvSpPr>
        <dsp:cNvPr id="0" name=""/>
        <dsp:cNvSpPr/>
      </dsp:nvSpPr>
      <dsp:spPr>
        <a:xfrm>
          <a:off x="2367388" y="1352826"/>
          <a:ext cx="1587373" cy="1645684"/>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b="1" kern="1200"/>
            <a:t>Criminal Property, Financial Benefit, Financial Advantage </a:t>
          </a:r>
          <a:endParaRPr lang="en-GB" sz="1200" b="1" kern="1200" dirty="0"/>
        </a:p>
      </dsp:txBody>
      <dsp:txXfrm>
        <a:off x="2599853" y="1593831"/>
        <a:ext cx="1122443" cy="1163674"/>
      </dsp:txXfrm>
    </dsp:sp>
    <dsp:sp modelId="{F5F08A57-D574-4B46-A228-3265DB761C3F}">
      <dsp:nvSpPr>
        <dsp:cNvPr id="0" name=""/>
        <dsp:cNvSpPr/>
      </dsp:nvSpPr>
      <dsp:spPr>
        <a:xfrm>
          <a:off x="4090519" y="1827130"/>
          <a:ext cx="591063" cy="591063"/>
        </a:xfrm>
        <a:prstGeom prst="mathEqual">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en-GB" sz="2600" kern="1200"/>
        </a:p>
      </dsp:txBody>
      <dsp:txXfrm>
        <a:off x="4168864" y="1948889"/>
        <a:ext cx="434373" cy="347545"/>
      </dsp:txXfrm>
    </dsp:sp>
    <dsp:sp modelId="{9F356C0F-18F3-4564-93FB-D003B0BF0472}">
      <dsp:nvSpPr>
        <dsp:cNvPr id="0" name=""/>
        <dsp:cNvSpPr/>
      </dsp:nvSpPr>
      <dsp:spPr>
        <a:xfrm>
          <a:off x="4711323" y="1360739"/>
          <a:ext cx="1710008" cy="1629858"/>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t>Proceeds of Crime</a:t>
          </a:r>
        </a:p>
      </dsp:txBody>
      <dsp:txXfrm>
        <a:off x="4961748" y="1599426"/>
        <a:ext cx="1209158" cy="1152484"/>
      </dsp:txXfrm>
    </dsp:sp>
    <dsp:sp modelId="{69A76A51-BBB9-4E62-80B3-3E5C56519626}">
      <dsp:nvSpPr>
        <dsp:cNvPr id="0" name=""/>
        <dsp:cNvSpPr/>
      </dsp:nvSpPr>
      <dsp:spPr>
        <a:xfrm>
          <a:off x="6504080" y="1880137"/>
          <a:ext cx="591063" cy="591063"/>
        </a:xfrm>
        <a:prstGeom prst="mathPlus">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a:off x="6582425" y="2106159"/>
        <a:ext cx="434373" cy="139019"/>
      </dsp:txXfrm>
    </dsp:sp>
    <dsp:sp modelId="{475643F0-5A07-48B6-8FFA-1E43B9FDF1FC}">
      <dsp:nvSpPr>
        <dsp:cNvPr id="0" name=""/>
        <dsp:cNvSpPr/>
      </dsp:nvSpPr>
      <dsp:spPr>
        <a:xfrm>
          <a:off x="7177893" y="1384550"/>
          <a:ext cx="1551379" cy="1582236"/>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b="1" kern="1200" dirty="0"/>
            <a:t>Concealing, Disguising, Converting, Using, Acquiring, Becoming concerned in an arrangement</a:t>
          </a:r>
          <a:endParaRPr lang="en-GB" sz="1050" b="1" kern="1200" dirty="0"/>
        </a:p>
      </dsp:txBody>
      <dsp:txXfrm>
        <a:off x="7405087" y="1616263"/>
        <a:ext cx="1096991" cy="1118810"/>
      </dsp:txXfrm>
    </dsp:sp>
    <dsp:sp modelId="{6E6E40AA-C349-40EB-9418-6FF48709B834}">
      <dsp:nvSpPr>
        <dsp:cNvPr id="0" name=""/>
        <dsp:cNvSpPr/>
      </dsp:nvSpPr>
      <dsp:spPr>
        <a:xfrm>
          <a:off x="8812021" y="1880137"/>
          <a:ext cx="591063" cy="591063"/>
        </a:xfrm>
        <a:prstGeom prst="mathEqual">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en-GB" sz="2600" kern="1200"/>
        </a:p>
      </dsp:txBody>
      <dsp:txXfrm>
        <a:off x="8890366" y="2001896"/>
        <a:ext cx="434373" cy="347545"/>
      </dsp:txXfrm>
    </dsp:sp>
    <dsp:sp modelId="{58EDD865-F4DA-4B73-BAAD-AC5B594BAE28}">
      <dsp:nvSpPr>
        <dsp:cNvPr id="0" name=""/>
        <dsp:cNvSpPr/>
      </dsp:nvSpPr>
      <dsp:spPr>
        <a:xfrm>
          <a:off x="9485834" y="1391602"/>
          <a:ext cx="1654550" cy="1568132"/>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b="1" kern="1200" dirty="0"/>
            <a:t>Money Laundering</a:t>
          </a:r>
        </a:p>
      </dsp:txBody>
      <dsp:txXfrm>
        <a:off x="9728137" y="1621250"/>
        <a:ext cx="1169944" cy="1108836"/>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8BE9D15-D4D2-41DC-8888-DC1F557EBEBA}" type="datetimeFigureOut">
              <a:rPr lang="en-GB" smtClean="0"/>
              <a:t>01/04/2021</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8A4225-F542-4D1B-B2AF-A7384EBA44F5}" type="slidenum">
              <a:rPr lang="en-GB" smtClean="0"/>
              <a:t>‹#›</a:t>
            </a:fld>
            <a:endParaRPr lang="en-GB"/>
          </a:p>
        </p:txBody>
      </p:sp>
    </p:spTree>
    <p:extLst>
      <p:ext uri="{BB962C8B-B14F-4D97-AF65-F5344CB8AC3E}">
        <p14:creationId xmlns:p14="http://schemas.microsoft.com/office/powerpoint/2010/main" val="15614984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4174C4-A06B-3447-90E2-58802CFE639E}"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C9333599-DF73-1C49-B1E2-DAE95A1521E0}" type="slidenum">
              <a:rPr lang="en-GB" smtClean="0"/>
              <a:pPr/>
              <a:t>‹#›</a:t>
            </a:fld>
            <a:endParaRPr lang="en-GB"/>
          </a:p>
        </p:txBody>
      </p:sp>
    </p:spTree>
    <p:extLst>
      <p:ext uri="{BB962C8B-B14F-4D97-AF65-F5344CB8AC3E}">
        <p14:creationId xmlns:p14="http://schemas.microsoft.com/office/powerpoint/2010/main" val="1521370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The beginning and end slides must have the same background colour. </a:t>
            </a:r>
          </a:p>
          <a:p>
            <a:r>
              <a:rPr lang="en-GB" sz="1200" b="0" i="0" u="none" strike="noStrike" kern="1200" baseline="0" noProof="0" dirty="0">
                <a:solidFill>
                  <a:schemeClr val="tx1"/>
                </a:solidFill>
                <a:latin typeface="+mn-lt"/>
                <a:ea typeface="+mn-ea"/>
                <a:cs typeface="+mn-cs"/>
              </a:rPr>
              <a:t>Only use one or two main brand colours as backgrounds throughout your presentation, not all of them. </a:t>
            </a:r>
          </a:p>
          <a:p>
            <a:r>
              <a:rPr lang="en-GB" sz="1200" b="0" i="0" u="none" strike="noStrike" kern="1200" baseline="0" noProof="0" dirty="0">
                <a:solidFill>
                  <a:schemeClr val="tx1"/>
                </a:solidFill>
                <a:latin typeface="+mn-lt"/>
                <a:ea typeface="+mn-ea"/>
                <a:cs typeface="+mn-cs"/>
              </a:rPr>
              <a:t>Ideally, the slides between beginning and end should have a white background.</a:t>
            </a:r>
          </a:p>
          <a:p>
            <a:endParaRPr lang="en-GB" sz="1200" b="0" i="0" u="none" strike="noStrike" kern="1200" baseline="0" noProof="0" dirty="0">
              <a:solidFill>
                <a:schemeClr val="tx1"/>
              </a:solidFill>
              <a:latin typeface="+mn-lt"/>
              <a:ea typeface="+mn-ea"/>
              <a:cs typeface="+mn-cs"/>
            </a:endParaRPr>
          </a:p>
          <a:p>
            <a:r>
              <a:rPr lang="en-GB" sz="1200" b="0" i="0" u="none" strike="noStrike" kern="1200" baseline="0" noProof="0" dirty="0">
                <a:solidFill>
                  <a:schemeClr val="tx1"/>
                </a:solidFill>
                <a:latin typeface="+mn-lt"/>
                <a:ea typeface="+mn-ea"/>
                <a:cs typeface="+mn-cs"/>
              </a:rPr>
              <a:t>The logo only appears on the beginning and end slides.</a:t>
            </a:r>
          </a:p>
          <a:p>
            <a:endParaRPr lang="en-GB" sz="1200" b="0" i="0" u="none" strike="noStrike" kern="1200" baseline="0" noProof="0" dirty="0">
              <a:solidFill>
                <a:schemeClr val="tx1"/>
              </a:solidFill>
              <a:latin typeface="+mn-lt"/>
              <a:ea typeface="+mn-ea"/>
              <a:cs typeface="+mn-cs"/>
            </a:endParaRPr>
          </a:p>
          <a:p>
            <a:r>
              <a:rPr lang="en-GB" sz="1200" b="0" i="0" u="none" strike="noStrike" kern="1200" baseline="0" noProof="0" dirty="0">
                <a:solidFill>
                  <a:schemeClr val="tx1"/>
                </a:solidFill>
                <a:latin typeface="+mn-lt"/>
                <a:ea typeface="+mn-ea"/>
                <a:cs typeface="+mn-cs"/>
              </a:rPr>
              <a:t>When inserting copy into slides, please keep to the pre-set sizes and styles. </a:t>
            </a:r>
          </a:p>
          <a:p>
            <a:r>
              <a:rPr lang="en-GB" sz="1200" b="0" i="0" u="none" strike="noStrike" kern="1200" baseline="0" noProof="0" dirty="0">
                <a:solidFill>
                  <a:schemeClr val="tx1"/>
                </a:solidFill>
                <a:latin typeface="+mn-lt"/>
                <a:ea typeface="+mn-ea"/>
                <a:cs typeface="+mn-cs"/>
              </a:rPr>
              <a:t>Don’t use coloured text, only </a:t>
            </a:r>
            <a:r>
              <a:rPr lang="en-GB" sz="1200" kern="1200" noProof="0" dirty="0">
                <a:solidFill>
                  <a:schemeClr val="tx1"/>
                </a:solidFill>
                <a:effectLst/>
                <a:latin typeface="+mn-lt"/>
                <a:ea typeface="+mn-ea"/>
                <a:cs typeface="+mn-cs"/>
              </a:rPr>
              <a:t>black</a:t>
            </a:r>
            <a:r>
              <a:rPr lang="en-GB" sz="1200" kern="1200" baseline="0" noProof="0" dirty="0">
                <a:solidFill>
                  <a:schemeClr val="tx1"/>
                </a:solidFill>
                <a:effectLst/>
                <a:latin typeface="+mn-lt"/>
                <a:ea typeface="+mn-ea"/>
                <a:cs typeface="+mn-cs"/>
              </a:rPr>
              <a:t> or grey.</a:t>
            </a:r>
            <a:endParaRPr lang="en-GB" noProof="0" dirty="0"/>
          </a:p>
        </p:txBody>
      </p:sp>
      <p:sp>
        <p:nvSpPr>
          <p:cNvPr id="4" name="Slide Number Placeholder 3"/>
          <p:cNvSpPr>
            <a:spLocks noGrp="1"/>
          </p:cNvSpPr>
          <p:nvPr>
            <p:ph type="sldNum" sz="quarter" idx="10"/>
          </p:nvPr>
        </p:nvSpPr>
        <p:spPr/>
        <p:txBody>
          <a:bodyPr/>
          <a:lstStyle/>
          <a:p>
            <a:fld id="{C9333599-DF73-1C49-B1E2-DAE95A1521E0}" type="slidenum">
              <a:rPr lang="en-US" smtClean="0"/>
              <a:t>1</a:t>
            </a:fld>
            <a:endParaRPr lang="en-US"/>
          </a:p>
        </p:txBody>
      </p:sp>
    </p:spTree>
    <p:extLst>
      <p:ext uri="{BB962C8B-B14F-4D97-AF65-F5344CB8AC3E}">
        <p14:creationId xmlns:p14="http://schemas.microsoft.com/office/powerpoint/2010/main" val="731273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Please keep to the pre-set sizes and styles. </a:t>
            </a:r>
          </a:p>
          <a:p>
            <a:r>
              <a:rPr lang="en-GB" sz="1200" b="0" i="0" u="none" strike="noStrike" kern="1200" baseline="0" noProof="0" dirty="0">
                <a:solidFill>
                  <a:schemeClr val="tx1"/>
                </a:solidFill>
                <a:latin typeface="+mn-lt"/>
                <a:ea typeface="+mn-ea"/>
                <a:cs typeface="+mn-cs"/>
              </a:rPr>
              <a:t>Don’t use coloured text.</a:t>
            </a:r>
          </a:p>
          <a:p>
            <a:r>
              <a:rPr lang="en-GB" sz="1200" b="0" i="0" u="none" strike="noStrike" kern="1200" baseline="0" noProof="0" dirty="0">
                <a:solidFill>
                  <a:schemeClr val="tx1"/>
                </a:solidFill>
                <a:latin typeface="+mn-lt"/>
                <a:ea typeface="+mn-ea"/>
                <a:cs typeface="+mn-cs"/>
              </a:rPr>
              <a:t>Slide headers are Arial Bold Italic font, black. </a:t>
            </a:r>
          </a:p>
          <a:p>
            <a:r>
              <a:rPr lang="en-GB" sz="1200" b="0" i="0" u="none" strike="noStrike" kern="1200" baseline="0" noProof="0" dirty="0">
                <a:solidFill>
                  <a:schemeClr val="tx1"/>
                </a:solidFill>
                <a:latin typeface="+mn-lt"/>
                <a:ea typeface="+mn-ea"/>
                <a:cs typeface="+mn-cs"/>
              </a:rPr>
              <a:t>Column headers are Arial, upper case, black, left aligned. </a:t>
            </a:r>
            <a:endParaRPr lang="en-GB" noProof="0" dirty="0"/>
          </a:p>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10</a:t>
            </a:fld>
            <a:endParaRPr lang="en-US"/>
          </a:p>
        </p:txBody>
      </p:sp>
    </p:spTree>
    <p:extLst>
      <p:ext uri="{BB962C8B-B14F-4D97-AF65-F5344CB8AC3E}">
        <p14:creationId xmlns:p14="http://schemas.microsoft.com/office/powerpoint/2010/main" val="25467247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Please keep to the pre-set sizes and styles. </a:t>
            </a:r>
          </a:p>
          <a:p>
            <a:r>
              <a:rPr lang="en-GB" sz="1200" b="0" i="0" u="none" strike="noStrike" kern="1200" baseline="0" noProof="0" dirty="0">
                <a:solidFill>
                  <a:schemeClr val="tx1"/>
                </a:solidFill>
                <a:latin typeface="+mn-lt"/>
                <a:ea typeface="+mn-ea"/>
                <a:cs typeface="+mn-cs"/>
              </a:rPr>
              <a:t>Don’t use coloured text.</a:t>
            </a:r>
          </a:p>
          <a:p>
            <a:r>
              <a:rPr lang="en-GB" sz="1200" b="0" i="0" u="none" strike="noStrike" kern="1200" baseline="0" noProof="0" dirty="0">
                <a:solidFill>
                  <a:schemeClr val="tx1"/>
                </a:solidFill>
                <a:latin typeface="+mn-lt"/>
                <a:ea typeface="+mn-ea"/>
                <a:cs typeface="+mn-cs"/>
              </a:rPr>
              <a:t>Slide headers are Arial Bold Italic font, black. </a:t>
            </a:r>
          </a:p>
          <a:p>
            <a:r>
              <a:rPr lang="en-GB" sz="1200" b="0" i="0" u="none" strike="noStrike" kern="1200" baseline="0" noProof="0" dirty="0">
                <a:solidFill>
                  <a:schemeClr val="tx1"/>
                </a:solidFill>
                <a:latin typeface="+mn-lt"/>
                <a:ea typeface="+mn-ea"/>
                <a:cs typeface="+mn-cs"/>
              </a:rPr>
              <a:t>Column headers are Arial, upper case, black, left aligned. </a:t>
            </a:r>
            <a:endParaRPr lang="en-GB" noProof="0" dirty="0"/>
          </a:p>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11</a:t>
            </a:fld>
            <a:endParaRPr lang="en-US"/>
          </a:p>
        </p:txBody>
      </p:sp>
    </p:spTree>
    <p:extLst>
      <p:ext uri="{BB962C8B-B14F-4D97-AF65-F5344CB8AC3E}">
        <p14:creationId xmlns:p14="http://schemas.microsoft.com/office/powerpoint/2010/main" val="12093877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333599-DF73-1C49-B1E2-DAE95A1521E0}" type="slidenum">
              <a:rPr lang="en-US" smtClean="0"/>
              <a:t>12</a:t>
            </a:fld>
            <a:endParaRPr lang="en-US"/>
          </a:p>
        </p:txBody>
      </p:sp>
    </p:spTree>
    <p:extLst>
      <p:ext uri="{BB962C8B-B14F-4D97-AF65-F5344CB8AC3E}">
        <p14:creationId xmlns:p14="http://schemas.microsoft.com/office/powerpoint/2010/main" val="14968284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333599-DF73-1C49-B1E2-DAE95A1521E0}" type="slidenum">
              <a:rPr lang="en-US" smtClean="0"/>
              <a:t>13</a:t>
            </a:fld>
            <a:endParaRPr lang="en-US"/>
          </a:p>
        </p:txBody>
      </p:sp>
    </p:spTree>
    <p:extLst>
      <p:ext uri="{BB962C8B-B14F-4D97-AF65-F5344CB8AC3E}">
        <p14:creationId xmlns:p14="http://schemas.microsoft.com/office/powerpoint/2010/main" val="21200491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333599-DF73-1C49-B1E2-DAE95A1521E0}" type="slidenum">
              <a:rPr lang="en-US" smtClean="0"/>
              <a:t>14</a:t>
            </a:fld>
            <a:endParaRPr lang="en-US"/>
          </a:p>
        </p:txBody>
      </p:sp>
    </p:spTree>
    <p:extLst>
      <p:ext uri="{BB962C8B-B14F-4D97-AF65-F5344CB8AC3E}">
        <p14:creationId xmlns:p14="http://schemas.microsoft.com/office/powerpoint/2010/main" val="23756311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17</a:t>
            </a:fld>
            <a:endParaRPr lang="en-US"/>
          </a:p>
        </p:txBody>
      </p:sp>
    </p:spTree>
    <p:extLst>
      <p:ext uri="{BB962C8B-B14F-4D97-AF65-F5344CB8AC3E}">
        <p14:creationId xmlns:p14="http://schemas.microsoft.com/office/powerpoint/2010/main" val="2632706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B79C1FA-18A3-46CE-97A9-009CC49722B5}" type="slidenum">
              <a:rPr lang="en-GB" smtClean="0"/>
              <a:t>19</a:t>
            </a:fld>
            <a:endParaRPr lang="en-GB"/>
          </a:p>
        </p:txBody>
      </p:sp>
    </p:spTree>
    <p:extLst>
      <p:ext uri="{BB962C8B-B14F-4D97-AF65-F5344CB8AC3E}">
        <p14:creationId xmlns:p14="http://schemas.microsoft.com/office/powerpoint/2010/main" val="2830995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cs typeface="Arial" panose="020B0604020202020204" pitchFamily="34" charset="0"/>
              </a:rPr>
              <a:t>Copyright should</a:t>
            </a:r>
            <a:r>
              <a:rPr lang="en-GB" baseline="0" dirty="0">
                <a:latin typeface="Arial" panose="020B0604020202020204" pitchFamily="34" charset="0"/>
                <a:cs typeface="Arial" panose="020B0604020202020204" pitchFamily="34" charset="0"/>
              </a:rPr>
              <a:t> only be on the last slide for ICAEW presentations.</a:t>
            </a:r>
          </a:p>
          <a:p>
            <a:r>
              <a:rPr lang="en-GB" baseline="0" dirty="0">
                <a:latin typeface="Arial" panose="020B0604020202020204" pitchFamily="34" charset="0"/>
                <a:cs typeface="Arial" panose="020B0604020202020204" pitchFamily="34" charset="0"/>
              </a:rPr>
              <a:t>If you are producing individual slides to insert into a third-party presentation, include the copyright at the bottom of each slide (add it by selecting ‘insert’ then ‘header and footer’)</a:t>
            </a:r>
          </a:p>
          <a:p>
            <a:r>
              <a:rPr lang="en-GB" baseline="0" dirty="0">
                <a:latin typeface="Arial" panose="020B0604020202020204" pitchFamily="34" charset="0"/>
                <a:cs typeface="Arial" panose="020B0604020202020204" pitchFamily="34" charset="0"/>
              </a:rPr>
              <a:t>Web address can be changed as needed, to suit the presentation content  </a:t>
            </a:r>
            <a:endParaRPr lang="en-GB"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9333599-DF73-1C49-B1E2-DAE95A1521E0}" type="slidenum">
              <a:rPr lang="en-US" smtClean="0"/>
              <a:t>20</a:t>
            </a:fld>
            <a:endParaRPr lang="en-US"/>
          </a:p>
        </p:txBody>
      </p:sp>
    </p:spTree>
    <p:extLst>
      <p:ext uri="{BB962C8B-B14F-4D97-AF65-F5344CB8AC3E}">
        <p14:creationId xmlns:p14="http://schemas.microsoft.com/office/powerpoint/2010/main" val="593741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333599-DF73-1C49-B1E2-DAE95A1521E0}" type="slidenum">
              <a:rPr lang="en-US" smtClean="0"/>
              <a:t>2</a:t>
            </a:fld>
            <a:endParaRPr lang="en-US"/>
          </a:p>
        </p:txBody>
      </p:sp>
    </p:spTree>
    <p:extLst>
      <p:ext uri="{BB962C8B-B14F-4D97-AF65-F5344CB8AC3E}">
        <p14:creationId xmlns:p14="http://schemas.microsoft.com/office/powerpoint/2010/main" val="3492483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Please keep to the pre-set sizes and styles. </a:t>
            </a:r>
          </a:p>
          <a:p>
            <a:r>
              <a:rPr lang="en-GB" sz="1200" b="0" i="0" u="none" strike="noStrike" kern="1200" baseline="0" noProof="0" dirty="0">
                <a:solidFill>
                  <a:schemeClr val="tx1"/>
                </a:solidFill>
                <a:latin typeface="+mn-lt"/>
                <a:ea typeface="+mn-ea"/>
                <a:cs typeface="+mn-cs"/>
              </a:rPr>
              <a:t>Don’t use coloured text.</a:t>
            </a:r>
          </a:p>
          <a:p>
            <a:r>
              <a:rPr lang="en-GB" sz="1200" b="0" i="0" u="none" strike="noStrike" kern="1200" baseline="0" noProof="0" dirty="0">
                <a:solidFill>
                  <a:schemeClr val="tx1"/>
                </a:solidFill>
                <a:latin typeface="+mn-lt"/>
                <a:ea typeface="+mn-ea"/>
                <a:cs typeface="+mn-cs"/>
              </a:rPr>
              <a:t>Slide headers are Arial Bold Italic font, black. </a:t>
            </a:r>
          </a:p>
          <a:p>
            <a:r>
              <a:rPr lang="en-GB" sz="1200" b="0" i="0" u="none" strike="noStrike" kern="1200" baseline="0" noProof="0" dirty="0">
                <a:solidFill>
                  <a:schemeClr val="tx1"/>
                </a:solidFill>
                <a:latin typeface="+mn-lt"/>
                <a:ea typeface="+mn-ea"/>
                <a:cs typeface="+mn-cs"/>
              </a:rPr>
              <a:t>Column headers are Arial, upper case, black, left aligned. </a:t>
            </a:r>
            <a:endParaRPr lang="en-GB" noProof="0" dirty="0"/>
          </a:p>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3</a:t>
            </a:fld>
            <a:endParaRPr lang="en-US"/>
          </a:p>
        </p:txBody>
      </p:sp>
    </p:spTree>
    <p:extLst>
      <p:ext uri="{BB962C8B-B14F-4D97-AF65-F5344CB8AC3E}">
        <p14:creationId xmlns:p14="http://schemas.microsoft.com/office/powerpoint/2010/main" val="488319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Please keep to the pre-set sizes and styles. </a:t>
            </a:r>
          </a:p>
          <a:p>
            <a:r>
              <a:rPr lang="en-GB" sz="1200" b="0" i="0" u="none" strike="noStrike" kern="1200" baseline="0" noProof="0" dirty="0">
                <a:solidFill>
                  <a:schemeClr val="tx1"/>
                </a:solidFill>
                <a:latin typeface="+mn-lt"/>
                <a:ea typeface="+mn-ea"/>
                <a:cs typeface="+mn-cs"/>
              </a:rPr>
              <a:t>Don’t use coloured text.</a:t>
            </a:r>
          </a:p>
          <a:p>
            <a:r>
              <a:rPr lang="en-GB" sz="1200" b="0" i="0" u="none" strike="noStrike" kern="1200" baseline="0" noProof="0" dirty="0">
                <a:solidFill>
                  <a:schemeClr val="tx1"/>
                </a:solidFill>
                <a:latin typeface="+mn-lt"/>
                <a:ea typeface="+mn-ea"/>
                <a:cs typeface="+mn-cs"/>
              </a:rPr>
              <a:t>Slide headers are Arial Bold Italic font, black. </a:t>
            </a:r>
          </a:p>
          <a:p>
            <a:r>
              <a:rPr lang="en-GB" sz="1200" b="0" i="0" u="none" strike="noStrike" kern="1200" baseline="0" noProof="0" dirty="0">
                <a:solidFill>
                  <a:schemeClr val="tx1"/>
                </a:solidFill>
                <a:latin typeface="+mn-lt"/>
                <a:ea typeface="+mn-ea"/>
                <a:cs typeface="+mn-cs"/>
              </a:rPr>
              <a:t>Column headers are Arial, upper case, black, left aligned. </a:t>
            </a:r>
            <a:endParaRPr lang="en-GB" noProof="0" dirty="0"/>
          </a:p>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4</a:t>
            </a:fld>
            <a:endParaRPr lang="en-US"/>
          </a:p>
        </p:txBody>
      </p:sp>
    </p:spTree>
    <p:extLst>
      <p:ext uri="{BB962C8B-B14F-4D97-AF65-F5344CB8AC3E}">
        <p14:creationId xmlns:p14="http://schemas.microsoft.com/office/powerpoint/2010/main" val="710100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Please keep to the pre-set sizes and styles. </a:t>
            </a:r>
          </a:p>
          <a:p>
            <a:r>
              <a:rPr lang="en-GB" sz="1200" b="0" i="0" u="none" strike="noStrike" kern="1200" baseline="0" noProof="0" dirty="0">
                <a:solidFill>
                  <a:schemeClr val="tx1"/>
                </a:solidFill>
                <a:latin typeface="+mn-lt"/>
                <a:ea typeface="+mn-ea"/>
                <a:cs typeface="+mn-cs"/>
              </a:rPr>
              <a:t>Don’t use coloured text.</a:t>
            </a:r>
          </a:p>
          <a:p>
            <a:r>
              <a:rPr lang="en-GB" sz="1200" b="0" i="0" u="none" strike="noStrike" kern="1200" baseline="0" noProof="0" dirty="0">
                <a:solidFill>
                  <a:schemeClr val="tx1"/>
                </a:solidFill>
                <a:latin typeface="+mn-lt"/>
                <a:ea typeface="+mn-ea"/>
                <a:cs typeface="+mn-cs"/>
              </a:rPr>
              <a:t>Slide headers are Arial Bold Italic font, black. </a:t>
            </a:r>
          </a:p>
          <a:p>
            <a:r>
              <a:rPr lang="en-GB" sz="1200" b="0" i="0" u="none" strike="noStrike" kern="1200" baseline="0" noProof="0" dirty="0">
                <a:solidFill>
                  <a:schemeClr val="tx1"/>
                </a:solidFill>
                <a:latin typeface="+mn-lt"/>
                <a:ea typeface="+mn-ea"/>
                <a:cs typeface="+mn-cs"/>
              </a:rPr>
              <a:t>Column headers are Arial, upper case, black, left aligned. </a:t>
            </a:r>
            <a:endParaRPr lang="en-GB" noProof="0" dirty="0"/>
          </a:p>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5</a:t>
            </a:fld>
            <a:endParaRPr lang="en-US"/>
          </a:p>
        </p:txBody>
      </p:sp>
    </p:spTree>
    <p:extLst>
      <p:ext uri="{BB962C8B-B14F-4D97-AF65-F5344CB8AC3E}">
        <p14:creationId xmlns:p14="http://schemas.microsoft.com/office/powerpoint/2010/main" val="1599219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Please keep to the pre-set sizes and styles. </a:t>
            </a:r>
          </a:p>
          <a:p>
            <a:r>
              <a:rPr lang="en-GB" sz="1200" b="0" i="0" u="none" strike="noStrike" kern="1200" baseline="0" noProof="0" dirty="0">
                <a:solidFill>
                  <a:schemeClr val="tx1"/>
                </a:solidFill>
                <a:latin typeface="+mn-lt"/>
                <a:ea typeface="+mn-ea"/>
                <a:cs typeface="+mn-cs"/>
              </a:rPr>
              <a:t>Don’t use coloured text.</a:t>
            </a:r>
          </a:p>
          <a:p>
            <a:r>
              <a:rPr lang="en-GB" sz="1200" b="0" i="0" u="none" strike="noStrike" kern="1200" baseline="0" noProof="0" dirty="0">
                <a:solidFill>
                  <a:schemeClr val="tx1"/>
                </a:solidFill>
                <a:latin typeface="+mn-lt"/>
                <a:ea typeface="+mn-ea"/>
                <a:cs typeface="+mn-cs"/>
              </a:rPr>
              <a:t>Slide headers are Arial Bold Italic font, black. </a:t>
            </a:r>
          </a:p>
          <a:p>
            <a:r>
              <a:rPr lang="en-GB" sz="1200" b="0" i="0" u="none" strike="noStrike" kern="1200" baseline="0" noProof="0" dirty="0">
                <a:solidFill>
                  <a:schemeClr val="tx1"/>
                </a:solidFill>
                <a:latin typeface="+mn-lt"/>
                <a:ea typeface="+mn-ea"/>
                <a:cs typeface="+mn-cs"/>
              </a:rPr>
              <a:t>Column headers are Arial, upper case, black, left aligned. </a:t>
            </a:r>
            <a:endParaRPr lang="en-GB" noProof="0" dirty="0"/>
          </a:p>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6</a:t>
            </a:fld>
            <a:endParaRPr lang="en-US"/>
          </a:p>
        </p:txBody>
      </p:sp>
    </p:spTree>
    <p:extLst>
      <p:ext uri="{BB962C8B-B14F-4D97-AF65-F5344CB8AC3E}">
        <p14:creationId xmlns:p14="http://schemas.microsoft.com/office/powerpoint/2010/main" val="1327686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Please keep to the pre-set sizes and styles. </a:t>
            </a:r>
          </a:p>
          <a:p>
            <a:r>
              <a:rPr lang="en-GB" sz="1200" b="0" i="0" u="none" strike="noStrike" kern="1200" baseline="0" noProof="0" dirty="0">
                <a:solidFill>
                  <a:schemeClr val="tx1"/>
                </a:solidFill>
                <a:latin typeface="+mn-lt"/>
                <a:ea typeface="+mn-ea"/>
                <a:cs typeface="+mn-cs"/>
              </a:rPr>
              <a:t>Don’t use coloured text.</a:t>
            </a:r>
          </a:p>
          <a:p>
            <a:r>
              <a:rPr lang="en-GB" sz="1200" b="0" i="0" u="none" strike="noStrike" kern="1200" baseline="0" noProof="0" dirty="0">
                <a:solidFill>
                  <a:schemeClr val="tx1"/>
                </a:solidFill>
                <a:latin typeface="+mn-lt"/>
                <a:ea typeface="+mn-ea"/>
                <a:cs typeface="+mn-cs"/>
              </a:rPr>
              <a:t>Slide headers are Arial Bold Italic font, black. </a:t>
            </a:r>
          </a:p>
          <a:p>
            <a:r>
              <a:rPr lang="en-GB" sz="1200" b="0" i="0" u="none" strike="noStrike" kern="1200" baseline="0" noProof="0" dirty="0">
                <a:solidFill>
                  <a:schemeClr val="tx1"/>
                </a:solidFill>
                <a:latin typeface="+mn-lt"/>
                <a:ea typeface="+mn-ea"/>
                <a:cs typeface="+mn-cs"/>
              </a:rPr>
              <a:t>Column headers are Arial, upper case, black, left aligned. </a:t>
            </a:r>
            <a:endParaRPr lang="en-GB" noProof="0" dirty="0"/>
          </a:p>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7</a:t>
            </a:fld>
            <a:endParaRPr lang="en-US"/>
          </a:p>
        </p:txBody>
      </p:sp>
    </p:spTree>
    <p:extLst>
      <p:ext uri="{BB962C8B-B14F-4D97-AF65-F5344CB8AC3E}">
        <p14:creationId xmlns:p14="http://schemas.microsoft.com/office/powerpoint/2010/main" val="991593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Please keep to the pre-set sizes and styles. </a:t>
            </a:r>
          </a:p>
          <a:p>
            <a:r>
              <a:rPr lang="en-GB" sz="1200" b="0" i="0" u="none" strike="noStrike" kern="1200" baseline="0" noProof="0" dirty="0">
                <a:solidFill>
                  <a:schemeClr val="tx1"/>
                </a:solidFill>
                <a:latin typeface="+mn-lt"/>
                <a:ea typeface="+mn-ea"/>
                <a:cs typeface="+mn-cs"/>
              </a:rPr>
              <a:t>Don’t use coloured text.</a:t>
            </a:r>
          </a:p>
          <a:p>
            <a:r>
              <a:rPr lang="en-GB" sz="1200" b="0" i="0" u="none" strike="noStrike" kern="1200" baseline="0" noProof="0" dirty="0">
                <a:solidFill>
                  <a:schemeClr val="tx1"/>
                </a:solidFill>
                <a:latin typeface="+mn-lt"/>
                <a:ea typeface="+mn-ea"/>
                <a:cs typeface="+mn-cs"/>
              </a:rPr>
              <a:t>Slide headers are Arial Bold Italic font, black. </a:t>
            </a:r>
          </a:p>
          <a:p>
            <a:r>
              <a:rPr lang="en-GB" sz="1200" b="0" i="0" u="none" strike="noStrike" kern="1200" baseline="0" noProof="0" dirty="0">
                <a:solidFill>
                  <a:schemeClr val="tx1"/>
                </a:solidFill>
                <a:latin typeface="+mn-lt"/>
                <a:ea typeface="+mn-ea"/>
                <a:cs typeface="+mn-cs"/>
              </a:rPr>
              <a:t>Column headers are Arial, upper case, black, left aligned. </a:t>
            </a:r>
            <a:endParaRPr lang="en-GB" noProof="0" dirty="0"/>
          </a:p>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8</a:t>
            </a:fld>
            <a:endParaRPr lang="en-US"/>
          </a:p>
        </p:txBody>
      </p:sp>
    </p:spTree>
    <p:extLst>
      <p:ext uri="{BB962C8B-B14F-4D97-AF65-F5344CB8AC3E}">
        <p14:creationId xmlns:p14="http://schemas.microsoft.com/office/powerpoint/2010/main" val="796507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a:solidFill>
                  <a:schemeClr val="tx1"/>
                </a:solidFill>
                <a:latin typeface="+mn-lt"/>
                <a:ea typeface="+mn-ea"/>
                <a:cs typeface="+mn-cs"/>
              </a:rPr>
              <a:t>Please keep to the pre-set sizes and styles. </a:t>
            </a:r>
          </a:p>
          <a:p>
            <a:r>
              <a:rPr lang="en-GB" sz="1200" b="0" i="0" u="none" strike="noStrike" kern="1200" baseline="0" noProof="0" dirty="0">
                <a:solidFill>
                  <a:schemeClr val="tx1"/>
                </a:solidFill>
                <a:latin typeface="+mn-lt"/>
                <a:ea typeface="+mn-ea"/>
                <a:cs typeface="+mn-cs"/>
              </a:rPr>
              <a:t>Don’t use coloured text.</a:t>
            </a:r>
          </a:p>
          <a:p>
            <a:r>
              <a:rPr lang="en-GB" sz="1200" b="0" i="0" u="none" strike="noStrike" kern="1200" baseline="0" noProof="0" dirty="0">
                <a:solidFill>
                  <a:schemeClr val="tx1"/>
                </a:solidFill>
                <a:latin typeface="+mn-lt"/>
                <a:ea typeface="+mn-ea"/>
                <a:cs typeface="+mn-cs"/>
              </a:rPr>
              <a:t>Slide headers are Arial Bold Italic font, black. </a:t>
            </a:r>
          </a:p>
          <a:p>
            <a:r>
              <a:rPr lang="en-GB" sz="1200" b="0" i="0" u="none" strike="noStrike" kern="1200" baseline="0" noProof="0" dirty="0">
                <a:solidFill>
                  <a:schemeClr val="tx1"/>
                </a:solidFill>
                <a:latin typeface="+mn-lt"/>
                <a:ea typeface="+mn-ea"/>
                <a:cs typeface="+mn-cs"/>
              </a:rPr>
              <a:t>Column headers are Arial, upper case, black, left aligned. </a:t>
            </a:r>
            <a:endParaRPr lang="en-GB" noProof="0" dirty="0"/>
          </a:p>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9</a:t>
            </a:fld>
            <a:endParaRPr lang="en-US"/>
          </a:p>
        </p:txBody>
      </p:sp>
    </p:spTree>
    <p:extLst>
      <p:ext uri="{BB962C8B-B14F-4D97-AF65-F5344CB8AC3E}">
        <p14:creationId xmlns:p14="http://schemas.microsoft.com/office/powerpoint/2010/main" val="42511735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rgbClr val="D0C7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marR="0" indent="0" algn="l" defTabSz="914400" rtl="0" eaLnBrk="1" fontAlgn="auto" latinLnBrk="0" hangingPunct="1">
              <a:lnSpc>
                <a:spcPct val="114000"/>
              </a:lnSpc>
              <a:spcBef>
                <a:spcPts val="1000"/>
              </a:spcBef>
              <a:spcAft>
                <a:spcPts val="0"/>
              </a:spcAft>
              <a:buClrTx/>
              <a:buSzTx/>
              <a:buFont typeface="Arial"/>
              <a:buNone/>
              <a:tabLst/>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Tree>
    <p:extLst>
      <p:ext uri="{BB962C8B-B14F-4D97-AF65-F5344CB8AC3E}">
        <p14:creationId xmlns:p14="http://schemas.microsoft.com/office/powerpoint/2010/main" val="358738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Arial" panose="020B0604020202020204" pitchFamily="34" charset="0"/>
                <a:ea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9" name="Content Placeholder 2"/>
          <p:cNvSpPr>
            <a:spLocks noGrp="1"/>
          </p:cNvSpPr>
          <p:nvPr>
            <p:ph idx="1"/>
          </p:nvPr>
        </p:nvSpPr>
        <p:spPr>
          <a:xfrm>
            <a:off x="6418217" y="1825625"/>
            <a:ext cx="5355771"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Content Placeholder 2"/>
          <p:cNvSpPr>
            <a:spLocks noGrp="1"/>
          </p:cNvSpPr>
          <p:nvPr>
            <p:ph idx="12"/>
          </p:nvPr>
        </p:nvSpPr>
        <p:spPr>
          <a:xfrm>
            <a:off x="836024" y="1825625"/>
            <a:ext cx="5207726"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a:t>© ICAEW 2019</a:t>
            </a:r>
            <a:endParaRPr lang="en-GB" dirty="0"/>
          </a:p>
        </p:txBody>
      </p:sp>
    </p:spTree>
    <p:extLst>
      <p:ext uri="{BB962C8B-B14F-4D97-AF65-F5344CB8AC3E}">
        <p14:creationId xmlns:p14="http://schemas.microsoft.com/office/powerpoint/2010/main" val="110934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wo Content v2">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
        <p:nvSpPr>
          <p:cNvPr id="5" name="Content Placeholder 2"/>
          <p:cNvSpPr>
            <a:spLocks noGrp="1"/>
          </p:cNvSpPr>
          <p:nvPr>
            <p:ph idx="10"/>
          </p:nvPr>
        </p:nvSpPr>
        <p:spPr>
          <a:xfrm>
            <a:off x="838199" y="4126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10" name="Content Placeholder 2"/>
          <p:cNvSpPr>
            <a:spLocks noGrp="1"/>
          </p:cNvSpPr>
          <p:nvPr>
            <p:ph idx="12"/>
          </p:nvPr>
        </p:nvSpPr>
        <p:spPr>
          <a:xfrm>
            <a:off x="838199" y="1840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Tree>
    <p:extLst>
      <p:ext uri="{BB962C8B-B14F-4D97-AF65-F5344CB8AC3E}">
        <p14:creationId xmlns:p14="http://schemas.microsoft.com/office/powerpoint/2010/main" val="3327767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ntent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Arial" panose="020B0604020202020204" pitchFamily="34" charset="0"/>
                <a:ea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
        <p:nvSpPr>
          <p:cNvPr id="12" name="Content Placeholder 2"/>
          <p:cNvSpPr>
            <a:spLocks noGrp="1"/>
          </p:cNvSpPr>
          <p:nvPr>
            <p:ph idx="13" hasCustomPrompt="1"/>
          </p:nvPr>
        </p:nvSpPr>
        <p:spPr>
          <a:xfrm>
            <a:off x="838200" y="1654908"/>
            <a:ext cx="4402184" cy="3815033"/>
          </a:xfrm>
          <a:prstGeom prst="rect">
            <a:avLst/>
          </a:prstGeom>
        </p:spPr>
        <p:txBody>
          <a:bodyPr anchor="ctr" anchorCtr="0">
            <a:noAutofit/>
          </a:bodyPr>
          <a:lstStyle>
            <a:lvl1pPr marL="0" indent="0" algn="ctr">
              <a:buNone/>
              <a:defRPr sz="28700">
                <a:solidFill>
                  <a:srgbClr val="000000"/>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dirty="0"/>
              <a:t>2</a:t>
            </a:r>
          </a:p>
        </p:txBody>
      </p:sp>
      <p:sp>
        <p:nvSpPr>
          <p:cNvPr id="13"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de-DE" dirty="0"/>
              <a:t>© ICAEW 2019</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ntent slide with chapter numb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96709" y="1685767"/>
            <a:ext cx="1701505" cy="3815033"/>
          </a:xfrm>
          <a:prstGeom prst="rect">
            <a:avLst/>
          </a:prstGeom>
        </p:spPr>
      </p:pic>
      <p:sp>
        <p:nvSpPr>
          <p:cNvPr id="13"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
        <p:nvSpPr>
          <p:cNvPr id="5" name="Text Placeholder 4">
            <a:extLst>
              <a:ext uri="{FF2B5EF4-FFF2-40B4-BE49-F238E27FC236}">
                <a16:creationId xmlns:a16="http://schemas.microsoft.com/office/drawing/2014/main" id="{68962DE6-4361-40B5-8C31-AF0281FCD995}"/>
              </a:ext>
            </a:extLst>
          </p:cNvPr>
          <p:cNvSpPr>
            <a:spLocks noGrp="1"/>
          </p:cNvSpPr>
          <p:nvPr>
            <p:ph type="body" sz="quarter" idx="10" hasCustomPrompt="1"/>
          </p:nvPr>
        </p:nvSpPr>
        <p:spPr>
          <a:xfrm>
            <a:off x="1051200" y="1692000"/>
            <a:ext cx="3334533" cy="3808800"/>
          </a:xfrm>
        </p:spPr>
        <p:txBody>
          <a:bodyPr anchor="ctr" anchorCtr="0">
            <a:normAutofit/>
          </a:bodyPr>
          <a:lstStyle>
            <a:lvl1pPr marL="0" indent="0">
              <a:lnSpc>
                <a:spcPct val="100000"/>
              </a:lnSpc>
              <a:spcBef>
                <a:spcPts val="0"/>
              </a:spcBef>
              <a:buFontTx/>
              <a:buNone/>
              <a:defRPr sz="24300">
                <a:solidFill>
                  <a:srgbClr val="000000"/>
                </a:solidFill>
              </a:defRPr>
            </a:lvl1pPr>
          </a:lstStyle>
          <a:p>
            <a:pPr lvl="0"/>
            <a:r>
              <a:rPr lang="en-GB" noProof="0"/>
              <a:t>0</a:t>
            </a:r>
          </a:p>
        </p:txBody>
      </p:sp>
    </p:spTree>
    <p:extLst>
      <p:ext uri="{BB962C8B-B14F-4D97-AF65-F5344CB8AC3E}">
        <p14:creationId xmlns:p14="http://schemas.microsoft.com/office/powerpoint/2010/main" val="178373161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End Slide 1">
    <p:bg>
      <p:bgPr>
        <a:solidFill>
          <a:srgbClr val="D0C7C4"/>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de-DE" dirty="0"/>
              <a:t>© ICAEW 2019</a:t>
            </a:r>
            <a:endParaRPr lang="en-US" dirty="0"/>
          </a:p>
        </p:txBody>
      </p:sp>
    </p:spTree>
    <p:extLst>
      <p:ext uri="{BB962C8B-B14F-4D97-AF65-F5344CB8AC3E}">
        <p14:creationId xmlns:p14="http://schemas.microsoft.com/office/powerpoint/2010/main" val="4190154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End Slide 2">
    <p:bg>
      <p:bgPr>
        <a:solidFill>
          <a:srgbClr val="FFE8B6"/>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de-DE" dirty="0"/>
              <a:t>© ICAEW 2019</a:t>
            </a:r>
            <a:endParaRPr lang="en-US" dirty="0"/>
          </a:p>
        </p:txBody>
      </p:sp>
    </p:spTree>
    <p:extLst>
      <p:ext uri="{BB962C8B-B14F-4D97-AF65-F5344CB8AC3E}">
        <p14:creationId xmlns:p14="http://schemas.microsoft.com/office/powerpoint/2010/main" val="10559519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End Slide 3">
    <p:bg>
      <p:bgPr>
        <a:solidFill>
          <a:srgbClr val="F1C09D"/>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de-DE" dirty="0"/>
              <a:t>© ICAEW 2019</a:t>
            </a:r>
            <a:endParaRPr lang="en-US" dirty="0"/>
          </a:p>
        </p:txBody>
      </p:sp>
    </p:spTree>
    <p:extLst>
      <p:ext uri="{BB962C8B-B14F-4D97-AF65-F5344CB8AC3E}">
        <p14:creationId xmlns:p14="http://schemas.microsoft.com/office/powerpoint/2010/main" val="1248214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End Slide 4">
    <p:bg>
      <p:bgPr>
        <a:solidFill>
          <a:srgbClr val="DDC7D4"/>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de-DE" dirty="0"/>
              <a:t>© ICAEW 2019</a:t>
            </a:r>
            <a:endParaRPr lang="en-US" dirty="0"/>
          </a:p>
        </p:txBody>
      </p:sp>
    </p:spTree>
    <p:extLst>
      <p:ext uri="{BB962C8B-B14F-4D97-AF65-F5344CB8AC3E}">
        <p14:creationId xmlns:p14="http://schemas.microsoft.com/office/powerpoint/2010/main" val="15631506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End Slide 5">
    <p:bg>
      <p:bgPr>
        <a:solidFill>
          <a:srgbClr val="B1CFDF"/>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de-DE" dirty="0"/>
              <a:t>© ICAEW 2019</a:t>
            </a:r>
            <a:endParaRPr lang="en-US" dirty="0"/>
          </a:p>
        </p:txBody>
      </p:sp>
    </p:spTree>
    <p:extLst>
      <p:ext uri="{BB962C8B-B14F-4D97-AF65-F5344CB8AC3E}">
        <p14:creationId xmlns:p14="http://schemas.microsoft.com/office/powerpoint/2010/main" val="8400830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End Slide 6">
    <p:bg>
      <p:bgPr>
        <a:solidFill>
          <a:srgbClr val="A7C8C4"/>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de-DE" dirty="0"/>
              <a:t>© ICAEW 2019</a:t>
            </a:r>
            <a:endParaRPr lang="en-US" dirty="0"/>
          </a:p>
        </p:txBody>
      </p:sp>
    </p:spTree>
    <p:extLst>
      <p:ext uri="{BB962C8B-B14F-4D97-AF65-F5344CB8AC3E}">
        <p14:creationId xmlns:p14="http://schemas.microsoft.com/office/powerpoint/2010/main" val="413874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rgbClr val="FFE8B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End Slide 7">
    <p:bg>
      <p:bgPr>
        <a:solidFill>
          <a:srgbClr val="C6CA9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de-DE" dirty="0"/>
              <a:t>© ICAEW 2019</a:t>
            </a:r>
            <a:endParaRPr lang="en-US" dirty="0"/>
          </a:p>
        </p:txBody>
      </p:sp>
    </p:spTree>
    <p:extLst>
      <p:ext uri="{BB962C8B-B14F-4D97-AF65-F5344CB8AC3E}">
        <p14:creationId xmlns:p14="http://schemas.microsoft.com/office/powerpoint/2010/main" val="31953042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End Slide 8">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de-DE" dirty="0"/>
              <a:t>© ICAEW 2019</a:t>
            </a:r>
            <a:endParaRPr lang="en-US" dirty="0"/>
          </a:p>
        </p:txBody>
      </p:sp>
    </p:spTree>
    <p:extLst>
      <p:ext uri="{BB962C8B-B14F-4D97-AF65-F5344CB8AC3E}">
        <p14:creationId xmlns:p14="http://schemas.microsoft.com/office/powerpoint/2010/main" val="40794137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QUAD WITH CENTER">
    <p:spTree>
      <p:nvGrpSpPr>
        <p:cNvPr id="1" name=""/>
        <p:cNvGrpSpPr/>
        <p:nvPr/>
      </p:nvGrpSpPr>
      <p:grpSpPr>
        <a:xfrm>
          <a:off x="0" y="0"/>
          <a:ext cx="0" cy="0"/>
          <a:chOff x="0" y="0"/>
          <a:chExt cx="0" cy="0"/>
        </a:xfrm>
      </p:grpSpPr>
      <p:sp>
        <p:nvSpPr>
          <p:cNvPr id="2" name="Title 1"/>
          <p:cNvSpPr>
            <a:spLocks noGrp="1"/>
          </p:cNvSpPr>
          <p:nvPr>
            <p:ph type="title"/>
          </p:nvPr>
        </p:nvSpPr>
        <p:spPr>
          <a:xfrm>
            <a:off x="1003200" y="432000"/>
            <a:ext cx="10185600" cy="518400"/>
          </a:xfrm>
        </p:spPr>
        <p:txBody>
          <a:bodyPr/>
          <a:lstStyle/>
          <a:p>
            <a:r>
              <a:rPr lang="en-US"/>
              <a:t>Click to edit Master title style</a:t>
            </a:r>
            <a:endParaRPr lang="en-US" dirty="0"/>
          </a:p>
        </p:txBody>
      </p:sp>
      <p:sp>
        <p:nvSpPr>
          <p:cNvPr id="16" name="Text Placeholder 10"/>
          <p:cNvSpPr>
            <a:spLocks noGrp="1" noChangeAspect="1"/>
          </p:cNvSpPr>
          <p:nvPr>
            <p:ph type="body" sz="quarter" idx="21"/>
          </p:nvPr>
        </p:nvSpPr>
        <p:spPr bwMode="gray">
          <a:xfrm>
            <a:off x="5306559" y="2757950"/>
            <a:ext cx="1660995" cy="1659600"/>
          </a:xfrm>
          <a:prstGeom prst="ellipse">
            <a:avLst/>
          </a:prstGeom>
          <a:solidFill>
            <a:schemeClr val="accent1"/>
          </a:solidFill>
          <a:ln>
            <a:noFill/>
          </a:ln>
        </p:spPr>
        <p:txBody>
          <a:bodyPr lIns="54000" tIns="54000" rIns="54000" bIns="54000" anchor="ctr" anchorCtr="1">
            <a:noAutofit/>
          </a:bodyPr>
          <a:lstStyle>
            <a:lvl1pPr algn="ctr">
              <a:defRPr sz="1400">
                <a:solidFill>
                  <a:schemeClr val="bg1"/>
                </a:solidFill>
                <a:latin typeface="+mn-lt"/>
                <a:cs typeface="Arial" panose="020B0604020202020204" pitchFamily="34" charset="0"/>
              </a:defRPr>
            </a:lvl1pPr>
          </a:lstStyle>
          <a:p>
            <a:pPr lvl="0"/>
            <a:r>
              <a:rPr lang="en-US"/>
              <a:t>Click to edit Master text styles</a:t>
            </a:r>
          </a:p>
        </p:txBody>
      </p:sp>
      <p:sp>
        <p:nvSpPr>
          <p:cNvPr id="17" name="Text Placeholder 20"/>
          <p:cNvSpPr>
            <a:spLocks noGrp="1"/>
          </p:cNvSpPr>
          <p:nvPr>
            <p:ph type="body" sz="quarter" idx="26"/>
          </p:nvPr>
        </p:nvSpPr>
        <p:spPr bwMode="gray">
          <a:xfrm>
            <a:off x="1003347" y="1322388"/>
            <a:ext cx="3847695" cy="388800"/>
          </a:xfrm>
          <a:prstGeom prst="rect">
            <a:avLst/>
          </a:prstGeom>
          <a:solidFill>
            <a:schemeClr val="tx2"/>
          </a:solidFill>
          <a:ln w="12700">
            <a:solidFill>
              <a:srgbClr val="00338D"/>
            </a:solidFill>
          </a:ln>
        </p:spPr>
        <p:txBody>
          <a:bodyPr vert="horz" lIns="54000" tIns="54000" rIns="54000" bIns="54000" rtlCol="0" anchor="ctr" anchorCtr="0">
            <a:noAutofit/>
          </a:bodyPr>
          <a:lstStyle>
            <a:lvl1pPr>
              <a:defRPr lang="en-US" sz="1400" b="1" kern="1200" noProof="0" dirty="0" smtClean="0">
                <a:solidFill>
                  <a:schemeClr val="bg1"/>
                </a:solidFill>
                <a:latin typeface="+mn-lt"/>
                <a:ea typeface="+mn-ea"/>
                <a:cs typeface="Arial" panose="020B0604020202020204"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a:t>Click to edit Master text styles</a:t>
            </a:r>
          </a:p>
        </p:txBody>
      </p:sp>
      <p:sp>
        <p:nvSpPr>
          <p:cNvPr id="26" name="Text Placeholder 20"/>
          <p:cNvSpPr>
            <a:spLocks noGrp="1"/>
          </p:cNvSpPr>
          <p:nvPr>
            <p:ph type="body" sz="quarter" idx="48"/>
          </p:nvPr>
        </p:nvSpPr>
        <p:spPr bwMode="gray">
          <a:xfrm>
            <a:off x="1003347" y="4015250"/>
            <a:ext cx="3847695" cy="388800"/>
          </a:xfrm>
          <a:prstGeom prst="rect">
            <a:avLst/>
          </a:prstGeom>
          <a:solidFill>
            <a:schemeClr val="tx2"/>
          </a:solidFill>
          <a:ln w="12700">
            <a:solidFill>
              <a:srgbClr val="00338D"/>
            </a:solidFill>
          </a:ln>
        </p:spPr>
        <p:txBody>
          <a:bodyPr vert="horz" lIns="54000" tIns="54000" rIns="54000" bIns="54000" rtlCol="0" anchor="ctr" anchorCtr="0">
            <a:noAutofit/>
          </a:bodyPr>
          <a:lstStyle>
            <a:lvl1pPr>
              <a:defRPr lang="en-US" sz="1200" b="1" kern="1200" noProof="0" dirty="0" smtClean="0">
                <a:solidFill>
                  <a:schemeClr val="bg1"/>
                </a:solidFill>
                <a:latin typeface="+mn-lt"/>
                <a:ea typeface="+mn-ea"/>
                <a:cs typeface="Arial" panose="020B0604020202020204"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a:t>Click to edit Master text styles</a:t>
            </a:r>
          </a:p>
        </p:txBody>
      </p:sp>
      <p:sp>
        <p:nvSpPr>
          <p:cNvPr id="27" name="Text Placeholder 20"/>
          <p:cNvSpPr>
            <a:spLocks noGrp="1"/>
          </p:cNvSpPr>
          <p:nvPr>
            <p:ph type="body" sz="quarter" idx="50"/>
          </p:nvPr>
        </p:nvSpPr>
        <p:spPr bwMode="gray">
          <a:xfrm>
            <a:off x="7344001" y="1322388"/>
            <a:ext cx="3847695" cy="388800"/>
          </a:xfrm>
          <a:prstGeom prst="rect">
            <a:avLst/>
          </a:prstGeom>
          <a:solidFill>
            <a:schemeClr val="tx2"/>
          </a:solidFill>
          <a:ln w="12700">
            <a:solidFill>
              <a:srgbClr val="00338D"/>
            </a:solidFill>
          </a:ln>
        </p:spPr>
        <p:txBody>
          <a:bodyPr vert="horz" lIns="54000" tIns="54000" rIns="54000" bIns="54000" rtlCol="0" anchor="ctr" anchorCtr="0">
            <a:noAutofit/>
          </a:bodyPr>
          <a:lstStyle>
            <a:lvl1pPr>
              <a:defRPr lang="en-US" sz="1400" b="1" kern="1200" noProof="0" dirty="0" smtClean="0">
                <a:solidFill>
                  <a:schemeClr val="bg1"/>
                </a:solidFill>
                <a:latin typeface="+mn-lt"/>
                <a:ea typeface="+mn-ea"/>
                <a:cs typeface="Arial" panose="020B0604020202020204"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a:t>Click to edit Master text styles</a:t>
            </a:r>
          </a:p>
        </p:txBody>
      </p:sp>
      <p:sp>
        <p:nvSpPr>
          <p:cNvPr id="28" name="Text Placeholder 20"/>
          <p:cNvSpPr>
            <a:spLocks noGrp="1"/>
          </p:cNvSpPr>
          <p:nvPr>
            <p:ph type="body" sz="quarter" idx="52"/>
          </p:nvPr>
        </p:nvSpPr>
        <p:spPr bwMode="gray">
          <a:xfrm>
            <a:off x="7344001" y="4015250"/>
            <a:ext cx="3847695" cy="388800"/>
          </a:xfrm>
          <a:prstGeom prst="rect">
            <a:avLst/>
          </a:prstGeom>
          <a:solidFill>
            <a:srgbClr val="00338D"/>
          </a:solidFill>
          <a:ln w="12700">
            <a:solidFill>
              <a:srgbClr val="00338D"/>
            </a:solidFill>
          </a:ln>
        </p:spPr>
        <p:txBody>
          <a:bodyPr vert="horz" lIns="54000" tIns="54000" rIns="54000" bIns="54000" rtlCol="0" anchor="ctr" anchorCtr="0">
            <a:noAutofit/>
          </a:bodyPr>
          <a:lstStyle>
            <a:lvl1pPr>
              <a:defRPr lang="en-US" sz="1400" b="1" kern="1200" noProof="0" dirty="0" smtClean="0">
                <a:solidFill>
                  <a:schemeClr val="bg1"/>
                </a:solidFill>
                <a:latin typeface="+mn-lt"/>
                <a:ea typeface="+mn-ea"/>
                <a:cs typeface="Arial" panose="020B0604020202020204"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a:t>Click to edit Master text styles</a:t>
            </a:r>
          </a:p>
        </p:txBody>
      </p:sp>
      <p:sp>
        <p:nvSpPr>
          <p:cNvPr id="29" name="AutoShape 20"/>
          <p:cNvSpPr>
            <a:spLocks noChangeArrowheads="1"/>
          </p:cNvSpPr>
          <p:nvPr userDrawn="1"/>
        </p:nvSpPr>
        <p:spPr bwMode="gray">
          <a:xfrm rot="2700000">
            <a:off x="5088625" y="2468534"/>
            <a:ext cx="382279" cy="502740"/>
          </a:xfrm>
          <a:prstGeom prst="rightArrow">
            <a:avLst>
              <a:gd name="adj1" fmla="val 63333"/>
              <a:gd name="adj2" fmla="val 49582"/>
            </a:avLst>
          </a:prstGeom>
          <a:solidFill>
            <a:schemeClr val="tx2"/>
          </a:solidFill>
          <a:ln w="6350" algn="ctr">
            <a:noFill/>
            <a:miter lim="800000"/>
            <a:headEnd/>
            <a:tailEnd/>
          </a:ln>
          <a:effectLst/>
        </p:spPr>
        <p:txBody>
          <a:bodyPr rot="10800000" wrap="none" anchor="ctr">
            <a:noAutofit/>
          </a:bodyPr>
          <a:lstStyle/>
          <a:p>
            <a:endParaRPr lang="en-CA" sz="1200" dirty="0">
              <a:solidFill>
                <a:srgbClr val="483698"/>
              </a:solidFill>
              <a:latin typeface="+mn-lt"/>
            </a:endParaRPr>
          </a:p>
        </p:txBody>
      </p:sp>
      <p:sp>
        <p:nvSpPr>
          <p:cNvPr id="31" name="Text Placeholder 3"/>
          <p:cNvSpPr>
            <a:spLocks noGrp="1"/>
          </p:cNvSpPr>
          <p:nvPr>
            <p:ph type="body" sz="quarter" idx="53"/>
          </p:nvPr>
        </p:nvSpPr>
        <p:spPr>
          <a:xfrm>
            <a:off x="1003347" y="1718873"/>
            <a:ext cx="3849600" cy="1472876"/>
          </a:xfrm>
          <a:ln w="12700">
            <a:solidFill>
              <a:schemeClr val="tx2"/>
            </a:solidFill>
          </a:ln>
        </p:spPr>
        <p:txBody>
          <a:bodyPr lIns="54000" tIns="54000" rIns="54000" bIns="54000">
            <a:noAutofit/>
          </a:bodyPr>
          <a:lstStyle>
            <a:lvl1pPr>
              <a:defRPr sz="1400">
                <a:latin typeface="+mn-lt"/>
              </a:defRPr>
            </a:lvl1pPr>
            <a:lvl2pPr>
              <a:defRPr sz="1400">
                <a:latin typeface="+mn-lt"/>
              </a:defRPr>
            </a:lvl2pPr>
            <a:lvl3pPr>
              <a:defRPr sz="1400">
                <a:latin typeface="+mn-lt"/>
              </a:defRPr>
            </a:lvl3pPr>
            <a:lvl4pPr>
              <a:defRPr sz="1400">
                <a:latin typeface="+mn-lt"/>
              </a:defRPr>
            </a:lvl4pPr>
            <a:lvl5pPr>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2" name="Text Placeholder 3"/>
          <p:cNvSpPr>
            <a:spLocks noGrp="1"/>
          </p:cNvSpPr>
          <p:nvPr>
            <p:ph type="body" sz="quarter" idx="54"/>
          </p:nvPr>
        </p:nvSpPr>
        <p:spPr>
          <a:xfrm>
            <a:off x="1003347" y="4404050"/>
            <a:ext cx="3849600" cy="1472876"/>
          </a:xfrm>
          <a:ln w="12700">
            <a:solidFill>
              <a:schemeClr val="tx2"/>
            </a:solidFill>
          </a:ln>
        </p:spPr>
        <p:txBody>
          <a:bodyPr lIns="54000" tIns="54000" rIns="54000" bIns="54000">
            <a:noAutofit/>
          </a:bodyPr>
          <a:lstStyle>
            <a:lvl1pPr>
              <a:defRPr sz="1400">
                <a:latin typeface="+mn-lt"/>
              </a:defRPr>
            </a:lvl1pPr>
            <a:lvl2pPr>
              <a:defRPr sz="1400">
                <a:latin typeface="+mn-lt"/>
              </a:defRPr>
            </a:lvl2pPr>
            <a:lvl3pPr>
              <a:defRPr sz="1400">
                <a:latin typeface="+mn-lt"/>
              </a:defRPr>
            </a:lvl3pPr>
            <a:lvl4pPr>
              <a:defRPr sz="1400">
                <a:latin typeface="+mn-lt"/>
              </a:defRPr>
            </a:lvl4pPr>
            <a:lvl5pPr>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3" name="Text Placeholder 3"/>
          <p:cNvSpPr>
            <a:spLocks noGrp="1"/>
          </p:cNvSpPr>
          <p:nvPr>
            <p:ph type="body" sz="quarter" idx="55"/>
          </p:nvPr>
        </p:nvSpPr>
        <p:spPr>
          <a:xfrm>
            <a:off x="7342095" y="1718873"/>
            <a:ext cx="3849600" cy="1472876"/>
          </a:xfrm>
          <a:ln w="12700">
            <a:solidFill>
              <a:schemeClr val="tx2"/>
            </a:solidFill>
          </a:ln>
        </p:spPr>
        <p:txBody>
          <a:bodyPr lIns="54000" tIns="54000" rIns="54000" bIns="54000">
            <a:noAutofit/>
          </a:bodyPr>
          <a:lstStyle>
            <a:lvl1pPr>
              <a:defRPr sz="1400">
                <a:latin typeface="+mn-lt"/>
              </a:defRPr>
            </a:lvl1pPr>
            <a:lvl2pPr>
              <a:defRPr sz="1400">
                <a:latin typeface="+mn-lt"/>
              </a:defRPr>
            </a:lvl2pPr>
            <a:lvl3pPr>
              <a:defRPr sz="1400">
                <a:latin typeface="+mn-lt"/>
              </a:defRPr>
            </a:lvl3pPr>
            <a:lvl4pPr>
              <a:defRPr sz="1400">
                <a:latin typeface="+mn-lt"/>
              </a:defRPr>
            </a:lvl4pPr>
            <a:lvl5pPr>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4" name="Text Placeholder 3"/>
          <p:cNvSpPr>
            <a:spLocks noGrp="1"/>
          </p:cNvSpPr>
          <p:nvPr>
            <p:ph type="body" sz="quarter" idx="56"/>
          </p:nvPr>
        </p:nvSpPr>
        <p:spPr>
          <a:xfrm>
            <a:off x="7342095" y="4404050"/>
            <a:ext cx="3849600" cy="1472876"/>
          </a:xfrm>
          <a:ln w="12700">
            <a:solidFill>
              <a:schemeClr val="tx2"/>
            </a:solidFill>
          </a:ln>
        </p:spPr>
        <p:txBody>
          <a:bodyPr lIns="54000" tIns="54000" rIns="54000" bIns="54000">
            <a:noAutofit/>
          </a:bodyPr>
          <a:lstStyle>
            <a:lvl1pPr>
              <a:defRPr sz="1400">
                <a:latin typeface="+mn-lt"/>
              </a:defRPr>
            </a:lvl1pPr>
            <a:lvl2pPr>
              <a:defRPr sz="1400">
                <a:latin typeface="+mn-lt"/>
              </a:defRPr>
            </a:lvl2pPr>
            <a:lvl3pPr>
              <a:defRPr sz="1400">
                <a:latin typeface="+mn-lt"/>
              </a:defRPr>
            </a:lvl3pPr>
            <a:lvl4pPr>
              <a:defRPr sz="1400">
                <a:latin typeface="+mn-lt"/>
              </a:defRPr>
            </a:lvl4pPr>
            <a:lvl5pPr>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0" name="AutoShape 20"/>
          <p:cNvSpPr>
            <a:spLocks noChangeArrowheads="1"/>
          </p:cNvSpPr>
          <p:nvPr userDrawn="1"/>
        </p:nvSpPr>
        <p:spPr bwMode="gray">
          <a:xfrm rot="18900000" flipH="1">
            <a:off x="6742978" y="2468534"/>
            <a:ext cx="382279" cy="502740"/>
          </a:xfrm>
          <a:prstGeom prst="rightArrow">
            <a:avLst>
              <a:gd name="adj1" fmla="val 63333"/>
              <a:gd name="adj2" fmla="val 49582"/>
            </a:avLst>
          </a:prstGeom>
          <a:solidFill>
            <a:schemeClr val="tx2"/>
          </a:solidFill>
          <a:ln w="6350" algn="ctr">
            <a:noFill/>
            <a:miter lim="800000"/>
            <a:headEnd/>
            <a:tailEnd/>
          </a:ln>
          <a:effectLst/>
        </p:spPr>
        <p:txBody>
          <a:bodyPr rot="10800000" wrap="none" anchor="ctr">
            <a:noAutofit/>
          </a:bodyPr>
          <a:lstStyle/>
          <a:p>
            <a:endParaRPr lang="en-CA" sz="1200" dirty="0">
              <a:solidFill>
                <a:srgbClr val="483698"/>
              </a:solidFill>
              <a:latin typeface="+mn-lt"/>
            </a:endParaRPr>
          </a:p>
        </p:txBody>
      </p:sp>
      <p:sp>
        <p:nvSpPr>
          <p:cNvPr id="21" name="AutoShape 20"/>
          <p:cNvSpPr>
            <a:spLocks noChangeArrowheads="1"/>
          </p:cNvSpPr>
          <p:nvPr userDrawn="1"/>
        </p:nvSpPr>
        <p:spPr bwMode="gray">
          <a:xfrm rot="18900000" flipV="1">
            <a:off x="5088624" y="4310034"/>
            <a:ext cx="382279" cy="502740"/>
          </a:xfrm>
          <a:prstGeom prst="rightArrow">
            <a:avLst>
              <a:gd name="adj1" fmla="val 63333"/>
              <a:gd name="adj2" fmla="val 49582"/>
            </a:avLst>
          </a:prstGeom>
          <a:solidFill>
            <a:schemeClr val="tx2"/>
          </a:solidFill>
          <a:ln w="6350" algn="ctr">
            <a:noFill/>
            <a:miter lim="800000"/>
            <a:headEnd/>
            <a:tailEnd/>
          </a:ln>
          <a:effectLst/>
        </p:spPr>
        <p:txBody>
          <a:bodyPr rot="10800000" wrap="none" anchor="ctr">
            <a:noAutofit/>
          </a:bodyPr>
          <a:lstStyle/>
          <a:p>
            <a:endParaRPr lang="en-CA" sz="1200" dirty="0">
              <a:solidFill>
                <a:srgbClr val="483698"/>
              </a:solidFill>
              <a:latin typeface="+mn-lt"/>
            </a:endParaRPr>
          </a:p>
        </p:txBody>
      </p:sp>
      <p:sp>
        <p:nvSpPr>
          <p:cNvPr id="22" name="AutoShape 20"/>
          <p:cNvSpPr>
            <a:spLocks noChangeArrowheads="1"/>
          </p:cNvSpPr>
          <p:nvPr userDrawn="1"/>
        </p:nvSpPr>
        <p:spPr bwMode="gray">
          <a:xfrm rot="2700000" flipH="1" flipV="1">
            <a:off x="6742977" y="4310034"/>
            <a:ext cx="382279" cy="502740"/>
          </a:xfrm>
          <a:prstGeom prst="rightArrow">
            <a:avLst>
              <a:gd name="adj1" fmla="val 63333"/>
              <a:gd name="adj2" fmla="val 49582"/>
            </a:avLst>
          </a:prstGeom>
          <a:solidFill>
            <a:schemeClr val="tx2"/>
          </a:solidFill>
          <a:ln w="6350" algn="ctr">
            <a:noFill/>
            <a:miter lim="800000"/>
            <a:headEnd/>
            <a:tailEnd/>
          </a:ln>
          <a:effectLst/>
        </p:spPr>
        <p:txBody>
          <a:bodyPr rot="10800000" wrap="none" anchor="ctr">
            <a:noAutofit/>
          </a:bodyPr>
          <a:lstStyle/>
          <a:p>
            <a:endParaRPr lang="en-CA" sz="1200" dirty="0">
              <a:solidFill>
                <a:srgbClr val="483698"/>
              </a:solidFill>
              <a:latin typeface="+mn-lt"/>
            </a:endParaRPr>
          </a:p>
        </p:txBody>
      </p:sp>
    </p:spTree>
    <p:extLst>
      <p:ext uri="{BB962C8B-B14F-4D97-AF65-F5344CB8AC3E}">
        <p14:creationId xmlns:p14="http://schemas.microsoft.com/office/powerpoint/2010/main" val="1234512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3">
    <p:bg>
      <p:bgPr>
        <a:solidFill>
          <a:srgbClr val="F1C09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4">
    <p:bg>
      <p:bgPr>
        <a:solidFill>
          <a:srgbClr val="DDC7D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5">
    <p:bg>
      <p:bgPr>
        <a:solidFill>
          <a:srgbClr val="B1CFD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7"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6">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7">
    <p:bg>
      <p:bgPr>
        <a:solidFill>
          <a:srgbClr val="C6CA9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Slide 8">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9"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Tree>
    <p:extLst>
      <p:ext uri="{BB962C8B-B14F-4D97-AF65-F5344CB8AC3E}">
        <p14:creationId xmlns:p14="http://schemas.microsoft.com/office/powerpoint/2010/main" val="3687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Arial" panose="020B0604020202020204" pitchFamily="34" charset="0"/>
                <a:ea typeface="Arial" panose="020B0604020202020204" pitchFamily="34" charset="0"/>
                <a:cs typeface="Arial" panose="020B0604020202020204" pitchFamily="34" charset="0"/>
              </a:defRPr>
            </a:lvl1pPr>
          </a:lstStyle>
          <a:p>
            <a:r>
              <a:rPr lang="en-US" noProof="0"/>
              <a:t>Click to edit Master title style</a:t>
            </a:r>
            <a:endParaRPr lang="en-GB" noProof="0"/>
          </a:p>
        </p:txBody>
      </p:sp>
      <p:sp>
        <p:nvSpPr>
          <p:cNvPr id="3" name="Content Placeholder 2"/>
          <p:cNvSpPr>
            <a:spLocks noGrp="1"/>
          </p:cNvSpPr>
          <p:nvPr>
            <p:ph idx="1"/>
          </p:nvPr>
        </p:nvSpPr>
        <p:spPr>
          <a:xfrm>
            <a:off x="838199" y="1825625"/>
            <a:ext cx="10935789" cy="4351338"/>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noProof="0"/>
              <a:t>© ICAEW 2019</a:t>
            </a:r>
          </a:p>
        </p:txBody>
      </p:sp>
    </p:spTree>
    <p:extLst>
      <p:ext uri="{BB962C8B-B14F-4D97-AF65-F5344CB8AC3E}">
        <p14:creationId xmlns:p14="http://schemas.microsoft.com/office/powerpoint/2010/main" val="11529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3" name="Title Placeholder 32"/>
          <p:cNvSpPr>
            <a:spLocks noGrp="1"/>
          </p:cNvSpPr>
          <p:nvPr>
            <p:ph type="title"/>
          </p:nvPr>
        </p:nvSpPr>
        <p:spPr>
          <a:xfrm>
            <a:off x="838200" y="365125"/>
            <a:ext cx="10936800" cy="1325563"/>
          </a:xfrm>
          <a:prstGeom prst="rect">
            <a:avLst/>
          </a:prstGeom>
        </p:spPr>
        <p:txBody>
          <a:bodyPr vert="horz" lIns="91440" tIns="45720" rIns="91440" bIns="45720" rtlCol="0" anchor="ctr">
            <a:normAutofit/>
          </a:bodyPr>
          <a:lstStyle/>
          <a:p>
            <a:r>
              <a:rPr lang="en-US" noProof="0"/>
              <a:t>Click to edit Master title style</a:t>
            </a:r>
            <a:endParaRPr lang="en-GB" noProof="0"/>
          </a:p>
        </p:txBody>
      </p:sp>
      <p:sp>
        <p:nvSpPr>
          <p:cNvPr id="34" name="Text Placeholder 33"/>
          <p:cNvSpPr>
            <a:spLocks noGrp="1"/>
          </p:cNvSpPr>
          <p:nvPr>
            <p:ph type="body" idx="1"/>
          </p:nvPr>
        </p:nvSpPr>
        <p:spPr>
          <a:xfrm>
            <a:off x="838200" y="1825625"/>
            <a:ext cx="10936800" cy="4351338"/>
          </a:xfrm>
          <a:prstGeom prst="rect">
            <a:avLst/>
          </a:prstGeom>
        </p:spPr>
        <p:txBody>
          <a:bodyPr vert="horz" lIns="91440" tIns="45720" rIns="91440" bIns="45720" rtlCol="0">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
        <p:nvSpPr>
          <p:cNvPr id="36"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latin typeface="Arial" panose="020B0604020202020204" pitchFamily="34" charset="0"/>
                <a:cs typeface="Arial" panose="020B0604020202020204" pitchFamily="34" charset="0"/>
              </a:defRPr>
            </a:lvl1pPr>
          </a:lstStyle>
          <a:p>
            <a:r>
              <a:rPr lang="en-GB" noProof="0"/>
              <a:t>© ICAEW 2019</a:t>
            </a:r>
          </a:p>
        </p:txBody>
      </p:sp>
    </p:spTree>
    <p:extLst>
      <p:ext uri="{BB962C8B-B14F-4D97-AF65-F5344CB8AC3E}">
        <p14:creationId xmlns:p14="http://schemas.microsoft.com/office/powerpoint/2010/main" val="1602680796"/>
      </p:ext>
    </p:extLst>
  </p:cSld>
  <p:clrMap bg1="lt1" tx1="dk1" bg2="lt2" tx2="dk2" accent1="accent1" accent2="accent2" accent3="accent3" accent4="accent4" accent5="accent5" accent6="accent6" hlink="hlink" folHlink="folHlink"/>
  <p:sldLayoutIdLst>
    <p:sldLayoutId id="2147483667" r:id="rId1"/>
    <p:sldLayoutId id="2147483661" r:id="rId2"/>
    <p:sldLayoutId id="2147483663" r:id="rId3"/>
    <p:sldLayoutId id="2147483660" r:id="rId4"/>
    <p:sldLayoutId id="2147483664" r:id="rId5"/>
    <p:sldLayoutId id="2147483662" r:id="rId6"/>
    <p:sldLayoutId id="2147483665" r:id="rId7"/>
    <p:sldLayoutId id="2147483649" r:id="rId8"/>
    <p:sldLayoutId id="2147483650" r:id="rId9"/>
    <p:sldLayoutId id="2147483652" r:id="rId10"/>
    <p:sldLayoutId id="2147483677" r:id="rId11"/>
    <p:sldLayoutId id="2147483666" r:id="rId12"/>
    <p:sldLayoutId id="2147483678" r:id="rId13"/>
    <p:sldLayoutId id="2147483668" r:id="rId14"/>
    <p:sldLayoutId id="2147483670" r:id="rId15"/>
    <p:sldLayoutId id="2147483671" r:id="rId16"/>
    <p:sldLayoutId id="2147483672" r:id="rId17"/>
    <p:sldLayoutId id="2147483673" r:id="rId18"/>
    <p:sldLayoutId id="2147483674" r:id="rId19"/>
    <p:sldLayoutId id="2147483675" r:id="rId20"/>
    <p:sldLayoutId id="2147483676" r:id="rId21"/>
    <p:sldLayoutId id="2147483679" r:id="rId22"/>
  </p:sldLayoutIdLst>
  <p:hf sldNum="0" hdr="0" dt="0"/>
  <p:txStyles>
    <p:titleStyle>
      <a:lvl1pPr algn="l" defTabSz="914400" rtl="0" eaLnBrk="1" latinLnBrk="0" hangingPunct="1">
        <a:lnSpc>
          <a:spcPct val="90000"/>
        </a:lnSpc>
        <a:spcBef>
          <a:spcPct val="0"/>
        </a:spcBef>
        <a:buNone/>
        <a:defRPr sz="4000" b="1" i="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1000"/>
        </a:spcBef>
        <a:buFont typeface="Arial"/>
        <a:buChar char="•"/>
        <a:defRPr sz="2400" kern="1200">
          <a:solidFill>
            <a:srgbClr val="5E5E5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rgbClr val="5E5E5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rgbClr val="5E5E5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rgbClr val="5E5E5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8" Type="http://schemas.openxmlformats.org/officeDocument/2006/relationships/hyperlink" Target="http://www.fatf-gafi.org/publications/high-risk-and-other-monitored-jurisdictions/?hf=10&amp;b=0&amp;s=desc(fatf_releasedate)" TargetMode="External"/><Relationship Id="rId3" Type="http://schemas.openxmlformats.org/officeDocument/2006/relationships/hyperlink" Target="https://www.ccab.org.uk/anti-money-laundering-guidance-for-the-accountancy-sector/" TargetMode="External"/><Relationship Id="rId7" Type="http://schemas.openxmlformats.org/officeDocument/2006/relationships/hyperlink" Target="https://flagitup.campaign.gov.uk/" TargetMode="External"/><Relationship Id="rId2" Type="http://schemas.openxmlformats.org/officeDocument/2006/relationships/notesSlide" Target="../notesSlides/notesSlide12.xml"/><Relationship Id="rId1" Type="http://schemas.openxmlformats.org/officeDocument/2006/relationships/slideLayout" Target="../slideLayouts/slideLayout9.xml"/><Relationship Id="rId6" Type="http://schemas.openxmlformats.org/officeDocument/2006/relationships/hyperlink" Target="https://www.nationalcrimeagency.gov.uk/what-we-do/crime-threats/money-laundering-and-illicit-finance/suspicious-activity-reports" TargetMode="External"/><Relationship Id="rId5" Type="http://schemas.openxmlformats.org/officeDocument/2006/relationships/hyperlink" Target="Right%20first%20time:%20Submitting%20high-quality%20SARs%20from%20The%20Law%20Society%20of%20Scotland%20on%20Vimeo" TargetMode="External"/><Relationship Id="rId4" Type="http://schemas.openxmlformats.org/officeDocument/2006/relationships/hyperlink" Target="https://www.icaew.com/-/media/corporate/files/helpsheets/technical/suspicious-activity-reports.ashx"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hyperlink" Target="https://www.nationalcrimeagency.gov.uk/who-we-are/publications/478-glossary-codes-and-reporting-routes-november-2020/file" TargetMode="External"/><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25283"/>
            <a:ext cx="9144000" cy="2387600"/>
          </a:xfrm>
        </p:spPr>
        <p:txBody>
          <a:bodyPr/>
          <a:lstStyle/>
          <a:p>
            <a:r>
              <a:rPr lang="en-US" noProof="0" dirty="0"/>
              <a:t>Suspicious Activity Reporting </a:t>
            </a:r>
            <a:br>
              <a:rPr lang="en-US" noProof="0" dirty="0"/>
            </a:br>
            <a:r>
              <a:rPr lang="en-US" noProof="0" dirty="0"/>
              <a:t>for the Accountancy Sector</a:t>
            </a:r>
            <a:endParaRPr lang="en-GB" noProof="0" dirty="0"/>
          </a:p>
        </p:txBody>
      </p:sp>
      <p:sp>
        <p:nvSpPr>
          <p:cNvPr id="3" name="Subtitle 2"/>
          <p:cNvSpPr>
            <a:spLocks noGrp="1"/>
          </p:cNvSpPr>
          <p:nvPr>
            <p:ph type="subTitle" idx="1"/>
          </p:nvPr>
        </p:nvSpPr>
        <p:spPr>
          <a:xfrm>
            <a:off x="1524000" y="4104958"/>
            <a:ext cx="9144000" cy="1655762"/>
          </a:xfrm>
        </p:spPr>
        <p:txBody>
          <a:bodyPr/>
          <a:lstStyle/>
          <a:p>
            <a:r>
              <a:rPr lang="en-GB" noProof="0" dirty="0"/>
              <a:t>Submitting better quality SARs </a:t>
            </a:r>
          </a:p>
        </p:txBody>
      </p:sp>
    </p:spTree>
    <p:extLst>
      <p:ext uri="{BB962C8B-B14F-4D97-AF65-F5344CB8AC3E}">
        <p14:creationId xmlns:p14="http://schemas.microsoft.com/office/powerpoint/2010/main" val="809412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noProof="0" dirty="0"/>
              <a:t>The SAR Online reporting form</a:t>
            </a:r>
            <a:br>
              <a:rPr lang="en-US" noProof="0" dirty="0"/>
            </a:br>
            <a:r>
              <a:rPr lang="en-US" noProof="0" dirty="0"/>
              <a:t>Step 5 (Reason/Submit - 4)</a:t>
            </a:r>
            <a:endParaRPr lang="en-GB" noProof="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0334073"/>
              </p:ext>
            </p:extLst>
          </p:nvPr>
        </p:nvGraphicFramePr>
        <p:xfrm>
          <a:off x="934720" y="1490030"/>
          <a:ext cx="10839267" cy="5367018"/>
        </p:xfrm>
        <a:graphic>
          <a:graphicData uri="http://schemas.openxmlformats.org/drawingml/2006/table">
            <a:tbl>
              <a:tblPr firstRow="1" bandRow="1">
                <a:tableStyleId>{21E4AEA4-8DFA-4A89-87EB-49C32662AFE0}</a:tableStyleId>
              </a:tblPr>
              <a:tblGrid>
                <a:gridCol w="2308133">
                  <a:extLst>
                    <a:ext uri="{9D8B030D-6E8A-4147-A177-3AD203B41FA5}">
                      <a16:colId xmlns:a16="http://schemas.microsoft.com/office/drawing/2014/main" val="20000"/>
                    </a:ext>
                  </a:extLst>
                </a:gridCol>
                <a:gridCol w="4885871">
                  <a:extLst>
                    <a:ext uri="{9D8B030D-6E8A-4147-A177-3AD203B41FA5}">
                      <a16:colId xmlns:a16="http://schemas.microsoft.com/office/drawing/2014/main" val="20001"/>
                    </a:ext>
                  </a:extLst>
                </a:gridCol>
                <a:gridCol w="3645263">
                  <a:extLst>
                    <a:ext uri="{9D8B030D-6E8A-4147-A177-3AD203B41FA5}">
                      <a16:colId xmlns:a16="http://schemas.microsoft.com/office/drawing/2014/main" val="20002"/>
                    </a:ext>
                  </a:extLst>
                </a:gridCol>
              </a:tblGrid>
              <a:tr h="617771">
                <a:tc>
                  <a:txBody>
                    <a:bodyPr/>
                    <a:lstStyle/>
                    <a:p>
                      <a:r>
                        <a:rPr lang="en-GB" sz="1400" b="1" dirty="0">
                          <a:solidFill>
                            <a:schemeClr val="bg1"/>
                          </a:solidFill>
                        </a:rPr>
                        <a:t>DETAIL</a:t>
                      </a:r>
                    </a:p>
                  </a:txBody>
                  <a:tcPr/>
                </a:tc>
                <a:tc>
                  <a:txBody>
                    <a:bodyPr/>
                    <a:lstStyle/>
                    <a:p>
                      <a:r>
                        <a:rPr lang="en-GB" sz="1400" b="1" dirty="0">
                          <a:solidFill>
                            <a:schemeClr val="bg1"/>
                          </a:solidFill>
                        </a:rPr>
                        <a:t>KEY INFORMATION / QUESTIONS TO ASK YOURSELF</a:t>
                      </a:r>
                    </a:p>
                  </a:txBody>
                  <a:tcPr/>
                </a:tc>
                <a:tc>
                  <a:txBody>
                    <a:bodyPr/>
                    <a:lstStyle/>
                    <a:p>
                      <a:pPr marL="0" indent="0">
                        <a:buFont typeface="Arial" panose="020B0604020202020204" pitchFamily="34" charset="0"/>
                        <a:buNone/>
                      </a:pPr>
                      <a:r>
                        <a:rPr lang="en-GB" sz="1400" b="1" dirty="0">
                          <a:solidFill>
                            <a:schemeClr val="bg1"/>
                          </a:solidFill>
                        </a:rPr>
                        <a:t>SAMPLE TEXT </a:t>
                      </a:r>
                    </a:p>
                  </a:txBody>
                  <a:tcPr/>
                </a:tc>
                <a:extLst>
                  <a:ext uri="{0D108BD9-81ED-4DB2-BD59-A6C34878D82A}">
                    <a16:rowId xmlns:a16="http://schemas.microsoft.com/office/drawing/2014/main" val="10000"/>
                  </a:ext>
                </a:extLst>
              </a:tr>
              <a:tr h="1251046">
                <a:tc>
                  <a:txBody>
                    <a:bodyPr/>
                    <a:lstStyle/>
                    <a:p>
                      <a:r>
                        <a:rPr lang="en-GB" sz="1100" dirty="0"/>
                        <a:t>Details of the criminal proceeds / criminal property</a:t>
                      </a:r>
                    </a:p>
                  </a:txBody>
                  <a:tcPr/>
                </a:tc>
                <a:tc>
                  <a:txBody>
                    <a:bodyPr/>
                    <a:lstStyle/>
                    <a:p>
                      <a:pPr marL="171450" indent="-171450">
                        <a:buFont typeface="Arial" panose="020B0604020202020204" pitchFamily="34" charset="0"/>
                        <a:buChar char="•"/>
                      </a:pPr>
                      <a:r>
                        <a:rPr lang="en-GB" sz="1100" dirty="0"/>
                        <a:t>What is the nature of the criminal proceeds/property?</a:t>
                      </a:r>
                    </a:p>
                    <a:p>
                      <a:pPr marL="171450" indent="-171450">
                        <a:buFont typeface="Arial" panose="020B0604020202020204" pitchFamily="34" charset="0"/>
                        <a:buChar char="•"/>
                      </a:pPr>
                      <a:r>
                        <a:rPr lang="en-GB" sz="1100" dirty="0"/>
                        <a:t>How has the criminal conduct generated the criminal proceeds/property?</a:t>
                      </a:r>
                    </a:p>
                    <a:p>
                      <a:pPr marL="171450" indent="-171450">
                        <a:buFont typeface="Arial" panose="020B0604020202020204" pitchFamily="34" charset="0"/>
                        <a:buChar char="•"/>
                      </a:pPr>
                      <a:r>
                        <a:rPr lang="en-GB" sz="1100" dirty="0"/>
                        <a:t>Describe the type and quantum (e.g. property worth £X, cash totalling £X, tax savings in the sum of £X)</a:t>
                      </a:r>
                    </a:p>
                    <a:p>
                      <a:pPr marL="171450" indent="-171450">
                        <a:buFont typeface="Arial" panose="020B0604020202020204" pitchFamily="34" charset="0"/>
                        <a:buChar char="•"/>
                      </a:pPr>
                      <a:r>
                        <a:rPr lang="en-GB" sz="1100" dirty="0"/>
                        <a:t>State if quantum / value of the criminal property is unknown – it may be that you suspect criminal proceeds have been generated from the criminal conduct (e.g. fraud, bribery, tax evasion) even if their value is not known. </a:t>
                      </a:r>
                    </a:p>
                    <a:p>
                      <a:pPr marL="171450" indent="-171450">
                        <a:buFont typeface="Arial" panose="020B0604020202020204" pitchFamily="34" charset="0"/>
                        <a:buChar char="•"/>
                      </a:pPr>
                      <a:r>
                        <a:rPr lang="en-GB" sz="1100" dirty="0"/>
                        <a:t>Estimates are useful but not obligatory. If included, clearly identify them as estimates.</a:t>
                      </a:r>
                    </a:p>
                    <a:p>
                      <a:pPr marL="171450" indent="-171450">
                        <a:buFont typeface="Arial" panose="020B0604020202020204" pitchFamily="34" charset="0"/>
                        <a:buChar char="•"/>
                      </a:pPr>
                      <a:r>
                        <a:rPr lang="en-GB" sz="1100" dirty="0"/>
                        <a:t>Highest potential value estimates are helpful to the NCA – they assist with decision-making.</a:t>
                      </a:r>
                    </a:p>
                    <a:p>
                      <a:pPr marL="171450" indent="-171450">
                        <a:buFont typeface="Arial" panose="020B0604020202020204" pitchFamily="34" charset="0"/>
                        <a:buChar char="•"/>
                      </a:pPr>
                      <a:r>
                        <a:rPr lang="en-GB" sz="1100" dirty="0"/>
                        <a:t>It may be that the known or suspected criminal conduct (e.g. tax evasion, or fraud) must have generated proceeds but their value is not known.</a:t>
                      </a:r>
                    </a:p>
                  </a:txBody>
                  <a:tcPr/>
                </a:tc>
                <a:tc>
                  <a:txBody>
                    <a:bodyPr/>
                    <a:lstStyle/>
                    <a:p>
                      <a:r>
                        <a:rPr lang="en-GB" sz="1100" i="1" dirty="0"/>
                        <a:t>The Main Subject is suspected of knowingly withholding VAT due to HMRC for its own benefit, namely the ongoing operation of its business. It is suspected that the Main Subject has committed the fraudulent evasion of VAT, an offence under the VAT Act 1994</a:t>
                      </a:r>
                    </a:p>
                    <a:p>
                      <a:endParaRPr lang="en-GB" sz="1100" i="1" dirty="0"/>
                    </a:p>
                    <a:p>
                      <a:r>
                        <a:rPr lang="en-GB" sz="1100" i="1" dirty="0"/>
                        <a:t>This criminal activity may have resulted in estimated proceeds of crime of approximately £XX. </a:t>
                      </a:r>
                      <a:endParaRPr lang="en-GB" sz="1100" dirty="0"/>
                    </a:p>
                  </a:txBody>
                  <a:tcPr/>
                </a:tc>
                <a:extLst>
                  <a:ext uri="{0D108BD9-81ED-4DB2-BD59-A6C34878D82A}">
                    <a16:rowId xmlns:a16="http://schemas.microsoft.com/office/drawing/2014/main" val="10001"/>
                  </a:ext>
                </a:extLst>
              </a:tr>
              <a:tr h="1408762">
                <a:tc>
                  <a:txBody>
                    <a:bodyPr/>
                    <a:lstStyle/>
                    <a:p>
                      <a:r>
                        <a:rPr lang="en-GB" sz="1100" dirty="0"/>
                        <a:t>Any other information that may assist </a:t>
                      </a:r>
                    </a:p>
                  </a:txBody>
                  <a:tcPr/>
                </a:tc>
                <a:tc>
                  <a:txBody>
                    <a:bodyPr/>
                    <a:lstStyle/>
                    <a:p>
                      <a:pPr marL="171450" indent="-171450">
                        <a:buFont typeface="Arial" panose="020B0604020202020204" pitchFamily="34" charset="0"/>
                        <a:buChar char="•"/>
                      </a:pPr>
                      <a:r>
                        <a:rPr lang="en-GB" sz="1100" dirty="0"/>
                        <a:t>Where known, provide details of any other parties involved in the suspected ML activity, and their whereabouts</a:t>
                      </a:r>
                    </a:p>
                    <a:p>
                      <a:pPr marL="171450" indent="-171450">
                        <a:buFont typeface="Arial" panose="020B0604020202020204" pitchFamily="34" charset="0"/>
                        <a:buChar char="•"/>
                      </a:pPr>
                      <a:r>
                        <a:rPr lang="en-GB" sz="1100" dirty="0"/>
                        <a:t>Where known, include any details of the whereabouts of any of the laundered property</a:t>
                      </a:r>
                    </a:p>
                    <a:p>
                      <a:pPr marL="171450" indent="-171450">
                        <a:buFont typeface="Arial" panose="020B0604020202020204" pitchFamily="34" charset="0"/>
                        <a:buChar char="•"/>
                      </a:pPr>
                      <a:r>
                        <a:rPr lang="en-GB" sz="1100" dirty="0"/>
                        <a:t>Do you know, or have reasonable grounds to suspect, any other information that can help identify any other parties or the whereabouts of any of the laundered property, or any other information that may assist?</a:t>
                      </a:r>
                    </a:p>
                  </a:txBody>
                  <a:tcPr/>
                </a:tc>
                <a:tc>
                  <a:txBody>
                    <a:bodyPr/>
                    <a:lstStyle/>
                    <a:p>
                      <a:r>
                        <a:rPr lang="en-GB" sz="1100" i="1" dirty="0"/>
                        <a:t>It is suspected that the Main Subject’s Executive Assistant [full name ] may be in a position to provide more information regarding the circumstances of the fraudulent expense claims submitted by the Main Subject. The Executive Assistant raised the initial complaint regarding the Main Subject’s expense claims and resigned from their role at XY Limited on [date]. It understood that [name] is now employed by YX Limited in a similar role.  </a:t>
                      </a:r>
                    </a:p>
                  </a:txBody>
                  <a:tcPr/>
                </a:tc>
                <a:extLst>
                  <a:ext uri="{0D108BD9-81ED-4DB2-BD59-A6C34878D82A}">
                    <a16:rowId xmlns:a16="http://schemas.microsoft.com/office/drawing/2014/main" val="3034255437"/>
                  </a:ext>
                </a:extLst>
              </a:tr>
              <a:tr h="710647">
                <a:tc gridSpan="3">
                  <a:txBody>
                    <a:bodyPr/>
                    <a:lstStyle/>
                    <a:p>
                      <a:pPr algn="ctr"/>
                      <a:r>
                        <a:rPr lang="en-US" sz="1400" b="1" dirty="0">
                          <a:solidFill>
                            <a:schemeClr val="tx1"/>
                          </a:solidFill>
                        </a:rPr>
                        <a:t>SAR Online has an automatic timeout of 20 minutes – always save your work!</a:t>
                      </a:r>
                    </a:p>
                    <a:p>
                      <a:pPr algn="ctr"/>
                      <a:r>
                        <a:rPr lang="en-US" sz="1400" b="1" dirty="0">
                          <a:solidFill>
                            <a:schemeClr val="tx1"/>
                          </a:solidFill>
                        </a:rPr>
                        <a:t>Save a copy of the SAR / DAML for your records before it is submitted. </a:t>
                      </a:r>
                    </a:p>
                  </a:txBody>
                  <a:tcPr/>
                </a:tc>
                <a:tc hMerge="1">
                  <a:txBody>
                    <a:bodyPr/>
                    <a:lstStyle/>
                    <a:p>
                      <a:endParaRPr lang="en-GB" sz="1100" b="0" dirty="0">
                        <a:solidFill>
                          <a:schemeClr val="bg1"/>
                        </a:solidFill>
                      </a:endParaRPr>
                    </a:p>
                  </a:txBody>
                  <a:tcPr/>
                </a:tc>
                <a:tc hMerge="1">
                  <a:txBody>
                    <a:bodyPr/>
                    <a:lstStyle/>
                    <a:p>
                      <a:endParaRPr lang="en-GB" sz="1100" b="0" dirty="0">
                        <a:solidFill>
                          <a:schemeClr val="bg1"/>
                        </a:solidFill>
                      </a:endParaRPr>
                    </a:p>
                  </a:txBody>
                  <a:tcPr/>
                </a:tc>
                <a:extLst>
                  <a:ext uri="{0D108BD9-81ED-4DB2-BD59-A6C34878D82A}">
                    <a16:rowId xmlns:a16="http://schemas.microsoft.com/office/drawing/2014/main" val="3900917386"/>
                  </a:ext>
                </a:extLst>
              </a:tr>
            </a:tbl>
          </a:graphicData>
        </a:graphic>
      </p:graphicFrame>
    </p:spTree>
    <p:extLst>
      <p:ext uri="{BB962C8B-B14F-4D97-AF65-F5344CB8AC3E}">
        <p14:creationId xmlns:p14="http://schemas.microsoft.com/office/powerpoint/2010/main" val="3543187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noProof="0" dirty="0"/>
              <a:t>The SAR Online reporting form</a:t>
            </a:r>
            <a:br>
              <a:rPr lang="en-US" noProof="0" dirty="0"/>
            </a:br>
            <a:r>
              <a:rPr lang="en-US" noProof="0" dirty="0"/>
              <a:t>Step 5 (Reason/Submit - 5)</a:t>
            </a:r>
            <a:endParaRPr lang="en-GB" noProof="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96895556"/>
              </p:ext>
            </p:extLst>
          </p:nvPr>
        </p:nvGraphicFramePr>
        <p:xfrm>
          <a:off x="838198" y="1490030"/>
          <a:ext cx="10935789" cy="5342171"/>
        </p:xfrm>
        <a:graphic>
          <a:graphicData uri="http://schemas.openxmlformats.org/drawingml/2006/table">
            <a:tbl>
              <a:tblPr firstRow="1" bandRow="1">
                <a:tableStyleId>{21E4AEA4-8DFA-4A89-87EB-49C32662AFE0}</a:tableStyleId>
              </a:tblPr>
              <a:tblGrid>
                <a:gridCol w="2404655">
                  <a:extLst>
                    <a:ext uri="{9D8B030D-6E8A-4147-A177-3AD203B41FA5}">
                      <a16:colId xmlns:a16="http://schemas.microsoft.com/office/drawing/2014/main" val="20000"/>
                    </a:ext>
                  </a:extLst>
                </a:gridCol>
                <a:gridCol w="4885871">
                  <a:extLst>
                    <a:ext uri="{9D8B030D-6E8A-4147-A177-3AD203B41FA5}">
                      <a16:colId xmlns:a16="http://schemas.microsoft.com/office/drawing/2014/main" val="20001"/>
                    </a:ext>
                  </a:extLst>
                </a:gridCol>
                <a:gridCol w="3645263">
                  <a:extLst>
                    <a:ext uri="{9D8B030D-6E8A-4147-A177-3AD203B41FA5}">
                      <a16:colId xmlns:a16="http://schemas.microsoft.com/office/drawing/2014/main" val="20002"/>
                    </a:ext>
                  </a:extLst>
                </a:gridCol>
              </a:tblGrid>
              <a:tr h="617771">
                <a:tc>
                  <a:txBody>
                    <a:bodyPr/>
                    <a:lstStyle/>
                    <a:p>
                      <a:r>
                        <a:rPr lang="en-GB" sz="1400" b="1" dirty="0">
                          <a:solidFill>
                            <a:schemeClr val="bg1"/>
                          </a:solidFill>
                        </a:rPr>
                        <a:t>DETAIL</a:t>
                      </a:r>
                    </a:p>
                  </a:txBody>
                  <a:tcPr/>
                </a:tc>
                <a:tc>
                  <a:txBody>
                    <a:bodyPr/>
                    <a:lstStyle/>
                    <a:p>
                      <a:r>
                        <a:rPr lang="en-GB" sz="1400" b="1" dirty="0">
                          <a:solidFill>
                            <a:schemeClr val="bg1"/>
                          </a:solidFill>
                        </a:rPr>
                        <a:t>KEY INFORMATION / QUESTIONS TO ASK YOURSELF</a:t>
                      </a:r>
                    </a:p>
                  </a:txBody>
                  <a:tcPr/>
                </a:tc>
                <a:tc>
                  <a:txBody>
                    <a:bodyPr/>
                    <a:lstStyle/>
                    <a:p>
                      <a:pPr marL="0" indent="0">
                        <a:buFont typeface="Arial" panose="020B0604020202020204" pitchFamily="34" charset="0"/>
                        <a:buNone/>
                      </a:pPr>
                      <a:r>
                        <a:rPr lang="en-GB" sz="1400" b="1" dirty="0">
                          <a:solidFill>
                            <a:schemeClr val="bg1"/>
                          </a:solidFill>
                        </a:rPr>
                        <a:t>SAMPLE TEXT </a:t>
                      </a:r>
                    </a:p>
                  </a:txBody>
                  <a:tcPr/>
                </a:tc>
                <a:extLst>
                  <a:ext uri="{0D108BD9-81ED-4DB2-BD59-A6C34878D82A}">
                    <a16:rowId xmlns:a16="http://schemas.microsoft.com/office/drawing/2014/main" val="10000"/>
                  </a:ext>
                </a:extLst>
              </a:tr>
              <a:tr h="1251046">
                <a:tc>
                  <a:txBody>
                    <a:bodyPr/>
                    <a:lstStyle/>
                    <a:p>
                      <a:r>
                        <a:rPr lang="en-GB" sz="1100" dirty="0"/>
                        <a:t>Final paragraph – link to  POCA offences </a:t>
                      </a:r>
                    </a:p>
                  </a:txBody>
                  <a:tcPr/>
                </a:tc>
                <a:tc>
                  <a:txBody>
                    <a:bodyPr/>
                    <a:lstStyle/>
                    <a:p>
                      <a:pPr marL="171450" indent="-171450">
                        <a:buFont typeface="Arial" panose="020B0604020202020204" pitchFamily="34" charset="0"/>
                        <a:buChar char="•"/>
                      </a:pPr>
                      <a:r>
                        <a:rPr lang="en-GB" sz="1100" dirty="0"/>
                        <a:t>Explain how the proceeds of crime may have been used, and how they give rise to offences under the Proceeds of Crime Act </a:t>
                      </a:r>
                    </a:p>
                    <a:p>
                      <a:pPr marL="171450" indent="-171450">
                        <a:buFont typeface="Arial" panose="020B0604020202020204" pitchFamily="34" charset="0"/>
                        <a:buChar char="•"/>
                      </a:pPr>
                      <a:r>
                        <a:rPr lang="en-GB" sz="1100" dirty="0"/>
                        <a:t>It is not necessary to identify what specific POCA offence may have been committed</a:t>
                      </a:r>
                    </a:p>
                  </a:txBody>
                  <a:tcPr/>
                </a:tc>
                <a:tc>
                  <a:txBody>
                    <a:bodyPr/>
                    <a:lstStyle/>
                    <a:p>
                      <a:r>
                        <a:rPr lang="en-GB" sz="1100" i="1" dirty="0"/>
                        <a:t>As a result of this criminal activity, it is suspected the Main Subject may have used the proceeds of crime to fund the normal operation of its business (Concealing [Glossary Code] / Transferring [Glossary Code]), and may have committed money laundering offences under the Proceeds of Crime Act 2002 through the use / possession / acquisition/ disposal of the proceeds of crime.</a:t>
                      </a:r>
                    </a:p>
                  </a:txBody>
                  <a:tcPr/>
                </a:tc>
                <a:extLst>
                  <a:ext uri="{0D108BD9-81ED-4DB2-BD59-A6C34878D82A}">
                    <a16:rowId xmlns:a16="http://schemas.microsoft.com/office/drawing/2014/main" val="10001"/>
                  </a:ext>
                </a:extLst>
              </a:tr>
              <a:tr h="1408762">
                <a:tc>
                  <a:txBody>
                    <a:bodyPr/>
                    <a:lstStyle/>
                    <a:p>
                      <a:r>
                        <a:rPr lang="en-GB" sz="1100" dirty="0"/>
                        <a:t>Defence Against Money Laundering (DAML)</a:t>
                      </a:r>
                    </a:p>
                  </a:txBody>
                  <a:tcPr/>
                </a:tc>
                <a:tc>
                  <a:txBody>
                    <a:bodyPr/>
                    <a:lstStyle/>
                    <a:p>
                      <a:pPr marL="171450" indent="-171450">
                        <a:buFont typeface="Arial" panose="020B0604020202020204" pitchFamily="34" charset="0"/>
                        <a:buChar char="•"/>
                      </a:pPr>
                      <a:r>
                        <a:rPr lang="en-GB" sz="1100" dirty="0"/>
                        <a:t>Use the appropriate Glossary Code for DAMLs at the outset (XXS99XX, or XXGVTXX if the suspected money laundering valued at £3,000 or less)</a:t>
                      </a:r>
                    </a:p>
                    <a:p>
                      <a:pPr marL="171450" indent="-171450">
                        <a:buFont typeface="Arial" panose="020B0604020202020204" pitchFamily="34" charset="0"/>
                        <a:buChar char="•"/>
                      </a:pPr>
                      <a:r>
                        <a:rPr lang="en-GB" sz="1100" dirty="0"/>
                        <a:t>What is the basis for your knowledge or suspicion of money laundering? </a:t>
                      </a:r>
                    </a:p>
                    <a:p>
                      <a:pPr marL="171450" indent="-171450">
                        <a:buFont typeface="Arial" panose="020B0604020202020204" pitchFamily="34" charset="0"/>
                        <a:buChar char="•"/>
                      </a:pPr>
                      <a:r>
                        <a:rPr lang="en-GB" sz="1100" dirty="0"/>
                        <a:t>Who is the person(s) or entity(</a:t>
                      </a:r>
                      <a:r>
                        <a:rPr lang="en-GB" sz="1100" dirty="0" err="1"/>
                        <a:t>ies</a:t>
                      </a:r>
                      <a:r>
                        <a:rPr lang="en-GB" sz="1100" dirty="0"/>
                        <a:t>) that you know or suspect are involved in money laundering (if known)?</a:t>
                      </a:r>
                    </a:p>
                    <a:p>
                      <a:pPr marL="171450" indent="-171450">
                        <a:buFont typeface="Arial" panose="020B0604020202020204" pitchFamily="34" charset="0"/>
                        <a:buChar char="•"/>
                      </a:pPr>
                      <a:r>
                        <a:rPr lang="en-GB" sz="1100" dirty="0"/>
                        <a:t>What is the “prohibited act”? This must be a specific money laundering offence (under sections 327-239 POCA only) that you would otherwise risk committing by continuing to deal with a </a:t>
                      </a:r>
                      <a:r>
                        <a:rPr lang="en-GB" sz="1100" dirty="0">
                          <a:solidFill>
                            <a:schemeClr val="tx1"/>
                          </a:solidFill>
                        </a:rPr>
                        <a:t>matter and it must be a future specified activity.  </a:t>
                      </a:r>
                    </a:p>
                    <a:p>
                      <a:pPr marL="171450" indent="-171450">
                        <a:buFont typeface="Arial" panose="020B0604020202020204" pitchFamily="34" charset="0"/>
                        <a:buChar char="•"/>
                      </a:pPr>
                      <a:r>
                        <a:rPr lang="en-GB" sz="1100" dirty="0"/>
                        <a:t>What is the known/suspected criminal property? Include a description of the criminal property, its whereabouts, and its amount/value. </a:t>
                      </a:r>
                    </a:p>
                    <a:p>
                      <a:pPr marL="171450" indent="-171450">
                        <a:buFont typeface="Arial" panose="020B0604020202020204" pitchFamily="34" charset="0"/>
                        <a:buChar char="•"/>
                      </a:pPr>
                      <a:r>
                        <a:rPr lang="en-GB" sz="1100" dirty="0"/>
                        <a:t>Provide a timetable of your proposed next steps in the matter / transaction. </a:t>
                      </a:r>
                    </a:p>
                    <a:p>
                      <a:pPr marL="171450" indent="-171450">
                        <a:buFont typeface="Arial" panose="020B0604020202020204" pitchFamily="34" charset="0"/>
                        <a:buChar char="•"/>
                      </a:pPr>
                      <a:r>
                        <a:rPr lang="en-GB" sz="1100" dirty="0"/>
                        <a:t>Be aware of DAML notice and moratorium periods. </a:t>
                      </a:r>
                    </a:p>
                    <a:p>
                      <a:pPr marL="171450" indent="-171450">
                        <a:buFont typeface="Arial" panose="020B0604020202020204" pitchFamily="34" charset="0"/>
                        <a:buChar char="•"/>
                      </a:pPr>
                      <a:r>
                        <a:rPr lang="en-GB" sz="1100" dirty="0"/>
                        <a:t>Ensure the ‘consent box’ is ticked in Step 1 of the SAR Online Form. </a:t>
                      </a:r>
                    </a:p>
                  </a:txBody>
                  <a:tcPr/>
                </a:tc>
                <a:tc>
                  <a:txBody>
                    <a:bodyPr/>
                    <a:lstStyle/>
                    <a:p>
                      <a:r>
                        <a:rPr lang="en-GB" sz="1100" dirty="0"/>
                        <a:t>XXS99XX </a:t>
                      </a:r>
                      <a:r>
                        <a:rPr lang="en-GB" sz="1100" i="1" dirty="0">
                          <a:solidFill>
                            <a:schemeClr val="tx1"/>
                          </a:solidFill>
                        </a:rPr>
                        <a:t>Given our suspicion outlined above we consider that advising on the sale of Company X may lead to the shareholders acquiring criminal property and our involvement may amount to 'an arrangement' as prohibited under POCA 2002.</a:t>
                      </a:r>
                    </a:p>
                    <a:p>
                      <a:endParaRPr lang="en-GB" sz="1100" i="1" dirty="0">
                        <a:solidFill>
                          <a:schemeClr val="tx1"/>
                        </a:solidFill>
                      </a:endParaRPr>
                    </a:p>
                    <a:p>
                      <a:r>
                        <a:rPr lang="en-GB" sz="1100" i="1" dirty="0">
                          <a:solidFill>
                            <a:schemeClr val="tx1"/>
                          </a:solidFill>
                        </a:rPr>
                        <a:t>Accordingly, we seek appropriate consent / a DAML to:</a:t>
                      </a:r>
                    </a:p>
                    <a:p>
                      <a:r>
                        <a:rPr lang="en-GB" sz="1100" i="1" dirty="0">
                          <a:solidFill>
                            <a:schemeClr val="tx1"/>
                          </a:solidFill>
                        </a:rPr>
                        <a:t>[detail what you want  / need to do e.g. – provide due diligence reports, structuring advice, setting up of companies, distributing assets to creditors, etc]</a:t>
                      </a:r>
                    </a:p>
                    <a:p>
                      <a:endParaRPr lang="en-GB" sz="1100" i="1" dirty="0">
                        <a:solidFill>
                          <a:schemeClr val="tx1"/>
                        </a:solidFill>
                      </a:endParaRPr>
                    </a:p>
                  </a:txBody>
                  <a:tcPr/>
                </a:tc>
                <a:extLst>
                  <a:ext uri="{0D108BD9-81ED-4DB2-BD59-A6C34878D82A}">
                    <a16:rowId xmlns:a16="http://schemas.microsoft.com/office/drawing/2014/main" val="3034255437"/>
                  </a:ext>
                </a:extLst>
              </a:tr>
              <a:tr h="378307">
                <a:tc gridSpan="3">
                  <a:txBody>
                    <a:bodyPr/>
                    <a:lstStyle/>
                    <a:p>
                      <a:pPr algn="ctr"/>
                      <a:r>
                        <a:rPr lang="en-US" sz="1400" b="1" dirty="0">
                          <a:solidFill>
                            <a:schemeClr val="tx1"/>
                          </a:solidFill>
                        </a:rPr>
                        <a:t>SAR Online has an automatic timeout of 20 minutes – always save your work!</a:t>
                      </a:r>
                    </a:p>
                    <a:p>
                      <a:pPr algn="ctr"/>
                      <a:r>
                        <a:rPr lang="en-US" sz="1400" b="1" dirty="0">
                          <a:solidFill>
                            <a:schemeClr val="tx1"/>
                          </a:solidFill>
                        </a:rPr>
                        <a:t>Save a copy of the SAR / DAML for your records before it is submitted. </a:t>
                      </a:r>
                    </a:p>
                  </a:txBody>
                  <a:tcPr/>
                </a:tc>
                <a:tc hMerge="1">
                  <a:txBody>
                    <a:bodyPr/>
                    <a:lstStyle/>
                    <a:p>
                      <a:endParaRPr lang="en-GB" sz="1100" b="0" dirty="0">
                        <a:solidFill>
                          <a:schemeClr val="bg1"/>
                        </a:solidFill>
                      </a:endParaRPr>
                    </a:p>
                  </a:txBody>
                  <a:tcPr/>
                </a:tc>
                <a:tc hMerge="1">
                  <a:txBody>
                    <a:bodyPr/>
                    <a:lstStyle/>
                    <a:p>
                      <a:endParaRPr lang="en-GB" sz="1100" b="0" dirty="0">
                        <a:solidFill>
                          <a:schemeClr val="bg1"/>
                        </a:solidFill>
                      </a:endParaRPr>
                    </a:p>
                  </a:txBody>
                  <a:tcPr/>
                </a:tc>
                <a:extLst>
                  <a:ext uri="{0D108BD9-81ED-4DB2-BD59-A6C34878D82A}">
                    <a16:rowId xmlns:a16="http://schemas.microsoft.com/office/drawing/2014/main" val="3900917386"/>
                  </a:ext>
                </a:extLst>
              </a:tr>
            </a:tbl>
          </a:graphicData>
        </a:graphic>
      </p:graphicFrame>
    </p:spTree>
    <p:extLst>
      <p:ext uri="{BB962C8B-B14F-4D97-AF65-F5344CB8AC3E}">
        <p14:creationId xmlns:p14="http://schemas.microsoft.com/office/powerpoint/2010/main" val="3662062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Resources</a:t>
            </a:r>
          </a:p>
        </p:txBody>
      </p:sp>
      <p:sp>
        <p:nvSpPr>
          <p:cNvPr id="3" name="Content Placeholder 2"/>
          <p:cNvSpPr>
            <a:spLocks noGrp="1"/>
          </p:cNvSpPr>
          <p:nvPr>
            <p:ph idx="1"/>
          </p:nvPr>
        </p:nvSpPr>
        <p:spPr>
          <a:xfrm>
            <a:off x="838199" y="1825625"/>
            <a:ext cx="10317481" cy="4351338"/>
          </a:xfrm>
        </p:spPr>
        <p:txBody>
          <a:bodyPr>
            <a:normAutofit fontScale="92500" lnSpcReduction="10000"/>
          </a:bodyPr>
          <a:lstStyle/>
          <a:p>
            <a:pPr marL="0" indent="0">
              <a:buNone/>
            </a:pPr>
            <a:r>
              <a:rPr lang="en-GB" dirty="0">
                <a:solidFill>
                  <a:schemeClr val="tx1"/>
                </a:solidFill>
              </a:rPr>
              <a:t>Further information and guidance on SARs:</a:t>
            </a:r>
          </a:p>
          <a:p>
            <a:pPr marL="285750" lvl="0" indent="-285750">
              <a:buClr>
                <a:srgbClr val="000000"/>
              </a:buClr>
              <a:buFont typeface="Arial" panose="020B0604020202020204" pitchFamily="34" charset="0"/>
              <a:buChar char="•"/>
            </a:pPr>
            <a:r>
              <a:rPr lang="en-GB" sz="2400" b="0" u="sng" dirty="0">
                <a:solidFill>
                  <a:srgbClr val="E30613"/>
                </a:solidFill>
                <a:uFill>
                  <a:solidFill>
                    <a:schemeClr val="bg1"/>
                  </a:solidFill>
                </a:uFill>
                <a:hlinkClick r:id="rId3">
                  <a:extLst>
                    <a:ext uri="{A12FA001-AC4F-418D-AE19-62706E023703}">
                      <ahyp:hlinkClr xmlns:ahyp="http://schemas.microsoft.com/office/drawing/2018/hyperlinkcolor" val="tx"/>
                    </a:ext>
                  </a:extLst>
                </a:hlinkClick>
              </a:rPr>
              <a:t>AML/CTF Guidance for the Accountancy Sector 2020 </a:t>
            </a:r>
            <a:endParaRPr lang="en-GB" sz="2400" b="0" u="sng" dirty="0">
              <a:solidFill>
                <a:srgbClr val="E30613"/>
              </a:solidFill>
              <a:uFill>
                <a:solidFill>
                  <a:schemeClr val="bg1"/>
                </a:solidFill>
              </a:uFill>
            </a:endParaRPr>
          </a:p>
          <a:p>
            <a:pPr marL="285750" indent="-285750">
              <a:lnSpc>
                <a:spcPct val="124000"/>
              </a:lnSpc>
              <a:buClr>
                <a:srgbClr val="000000"/>
              </a:buClr>
              <a:buFont typeface="Arial" panose="020B0604020202020204" pitchFamily="34" charset="0"/>
              <a:buChar char="•"/>
            </a:pPr>
            <a:r>
              <a:rPr lang="en-GB" u="sng" dirty="0">
                <a:solidFill>
                  <a:srgbClr val="E30613"/>
                </a:solidFill>
                <a:uFill>
                  <a:solidFill>
                    <a:schemeClr val="bg1"/>
                  </a:solidFill>
                </a:uFill>
                <a:hlinkClick r:id="rId4">
                  <a:extLst>
                    <a:ext uri="{A12FA001-AC4F-418D-AE19-62706E023703}">
                      <ahyp:hlinkClr xmlns:ahyp="http://schemas.microsoft.com/office/drawing/2018/hyperlinkcolor" val="tx"/>
                    </a:ext>
                  </a:extLst>
                </a:hlinkClick>
              </a:rPr>
              <a:t>ICAEW Suspicious Activity Reporting Help Sheet </a:t>
            </a:r>
            <a:endParaRPr lang="en-GB" u="sng" dirty="0">
              <a:solidFill>
                <a:srgbClr val="E30613"/>
              </a:solidFill>
              <a:uFill>
                <a:solidFill>
                  <a:schemeClr val="bg1"/>
                </a:solidFill>
              </a:uFill>
            </a:endParaRPr>
          </a:p>
          <a:p>
            <a:pPr marL="285750" lvl="0" indent="-285750">
              <a:lnSpc>
                <a:spcPct val="134000"/>
              </a:lnSpc>
              <a:buClr>
                <a:srgbClr val="000000"/>
              </a:buClr>
              <a:buFont typeface="Arial" panose="020B0604020202020204" pitchFamily="34" charset="0"/>
              <a:buChar char="•"/>
            </a:pPr>
            <a:r>
              <a:rPr lang="en-GB" u="sng" dirty="0">
                <a:solidFill>
                  <a:srgbClr val="E30613"/>
                </a:solidFill>
                <a:uFill>
                  <a:solidFill>
                    <a:schemeClr val="bg1"/>
                  </a:solidFill>
                </a:uFill>
                <a:hlinkClick r:id="rId5">
                  <a:extLst>
                    <a:ext uri="{A12FA001-AC4F-418D-AE19-62706E023703}">
                      <ahyp:hlinkClr xmlns:ahyp="http://schemas.microsoft.com/office/drawing/2018/hyperlinkcolor" val="tx"/>
                    </a:ext>
                  </a:extLst>
                </a:hlinkClick>
              </a:rPr>
              <a:t>Law Society of Scotland – Right First Time – Submitting High Quality DAML and SARs</a:t>
            </a:r>
            <a:endParaRPr lang="en-GB" u="sng" dirty="0">
              <a:solidFill>
                <a:srgbClr val="E30613"/>
              </a:solidFill>
              <a:uFill>
                <a:solidFill>
                  <a:schemeClr val="bg1"/>
                </a:solidFill>
              </a:uFill>
            </a:endParaRPr>
          </a:p>
          <a:p>
            <a:pPr marL="285750" indent="-285750">
              <a:lnSpc>
                <a:spcPct val="134000"/>
              </a:lnSpc>
              <a:buClr>
                <a:srgbClr val="000000"/>
              </a:buClr>
              <a:buFont typeface="Arial" panose="020B0604020202020204" pitchFamily="34" charset="0"/>
              <a:buChar char="•"/>
            </a:pPr>
            <a:r>
              <a:rPr lang="en-GB" u="sng" dirty="0">
                <a:solidFill>
                  <a:srgbClr val="E30613"/>
                </a:solidFill>
                <a:uFill>
                  <a:solidFill>
                    <a:schemeClr val="bg1"/>
                  </a:solidFill>
                </a:uFill>
                <a:hlinkClick r:id="rId6">
                  <a:extLst>
                    <a:ext uri="{A12FA001-AC4F-418D-AE19-62706E023703}">
                      <ahyp:hlinkClr xmlns:ahyp="http://schemas.microsoft.com/office/drawing/2018/hyperlinkcolor" val="tx"/>
                    </a:ext>
                  </a:extLst>
                </a:hlinkClick>
              </a:rPr>
              <a:t>NCA SARs Guidance page </a:t>
            </a:r>
            <a:endParaRPr lang="en-GB" u="sng" dirty="0">
              <a:solidFill>
                <a:srgbClr val="E30613"/>
              </a:solidFill>
              <a:uFill>
                <a:solidFill>
                  <a:schemeClr val="bg1"/>
                </a:solidFill>
              </a:uFill>
            </a:endParaRPr>
          </a:p>
          <a:p>
            <a:pPr marL="285750" lvl="0" indent="-285750">
              <a:lnSpc>
                <a:spcPct val="134000"/>
              </a:lnSpc>
              <a:buClr>
                <a:srgbClr val="000000"/>
              </a:buClr>
              <a:buFont typeface="Arial" panose="020B0604020202020204" pitchFamily="34" charset="0"/>
              <a:buChar char="•"/>
            </a:pPr>
            <a:r>
              <a:rPr lang="en-GB" u="sng" dirty="0">
                <a:solidFill>
                  <a:srgbClr val="E30613"/>
                </a:solidFill>
                <a:uFill>
                  <a:solidFill>
                    <a:schemeClr val="bg1"/>
                  </a:solidFill>
                </a:uFill>
                <a:hlinkClick r:id="rId7">
                  <a:extLst>
                    <a:ext uri="{A12FA001-AC4F-418D-AE19-62706E023703}">
                      <ahyp:hlinkClr xmlns:ahyp="http://schemas.microsoft.com/office/drawing/2018/hyperlinkcolor" val="tx"/>
                    </a:ext>
                  </a:extLst>
                </a:hlinkClick>
              </a:rPr>
              <a:t>HM Government Flag it Up Campaign </a:t>
            </a:r>
            <a:endParaRPr lang="en-GB" u="sng" dirty="0">
              <a:solidFill>
                <a:srgbClr val="E30613"/>
              </a:solidFill>
              <a:uFill>
                <a:solidFill>
                  <a:schemeClr val="bg1"/>
                </a:solidFill>
              </a:uFill>
            </a:endParaRPr>
          </a:p>
          <a:p>
            <a:pPr marL="285750" lvl="0" indent="-285750">
              <a:buClr>
                <a:srgbClr val="000000"/>
              </a:buClr>
              <a:buFont typeface="Arial" panose="020B0604020202020204" pitchFamily="34" charset="0"/>
              <a:buChar char="•"/>
            </a:pPr>
            <a:r>
              <a:rPr lang="en-GB" u="sng" dirty="0">
                <a:solidFill>
                  <a:srgbClr val="E30613"/>
                </a:solidFill>
                <a:uFill>
                  <a:solidFill>
                    <a:schemeClr val="bg1"/>
                  </a:solidFill>
                </a:uFill>
                <a:hlinkClick r:id="rId8">
                  <a:extLst>
                    <a:ext uri="{A12FA001-AC4F-418D-AE19-62706E023703}">
                      <ahyp:hlinkClr xmlns:ahyp="http://schemas.microsoft.com/office/drawing/2018/hyperlinkcolor" val="tx"/>
                    </a:ext>
                  </a:extLst>
                </a:hlinkClick>
              </a:rPr>
              <a:t>Financial Action Task Force (FATF) website </a:t>
            </a:r>
            <a:r>
              <a:rPr lang="en-GB" dirty="0">
                <a:solidFill>
                  <a:schemeClr val="tx1"/>
                </a:solidFill>
                <a:uFill>
                  <a:solidFill>
                    <a:schemeClr val="bg1"/>
                  </a:solidFill>
                </a:uFill>
              </a:rPr>
              <a:t>for</a:t>
            </a:r>
            <a:r>
              <a:rPr lang="en-GB" u="sng" dirty="0">
                <a:solidFill>
                  <a:schemeClr val="tx1"/>
                </a:solidFill>
                <a:uFill>
                  <a:solidFill>
                    <a:schemeClr val="bg1"/>
                  </a:solidFill>
                </a:uFill>
              </a:rPr>
              <a:t> </a:t>
            </a:r>
            <a:r>
              <a:rPr lang="en-GB" sz="2400" b="0" dirty="0">
                <a:solidFill>
                  <a:schemeClr val="tx1"/>
                </a:solidFill>
              </a:rPr>
              <a:t>more information re potential indicators of ML and up to date information on high-risk jurisdictions</a:t>
            </a:r>
          </a:p>
        </p:txBody>
      </p:sp>
    </p:spTree>
    <p:extLst>
      <p:ext uri="{BB962C8B-B14F-4D97-AF65-F5344CB8AC3E}">
        <p14:creationId xmlns:p14="http://schemas.microsoft.com/office/powerpoint/2010/main" val="2004332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noProof="0" dirty="0"/>
              <a:t>Appendix 1</a:t>
            </a:r>
            <a:endParaRPr lang="en-GB" noProof="0" dirty="0"/>
          </a:p>
        </p:txBody>
      </p:sp>
      <p:sp>
        <p:nvSpPr>
          <p:cNvPr id="6" name="Subtitle 5"/>
          <p:cNvSpPr>
            <a:spLocks noGrp="1"/>
          </p:cNvSpPr>
          <p:nvPr>
            <p:ph type="subTitle" idx="1"/>
          </p:nvPr>
        </p:nvSpPr>
        <p:spPr/>
        <p:txBody>
          <a:bodyPr/>
          <a:lstStyle/>
          <a:p>
            <a:r>
              <a:rPr lang="en-GB" sz="1800" noProof="0" dirty="0">
                <a:solidFill>
                  <a:srgbClr val="706F6F"/>
                </a:solidFill>
              </a:rPr>
              <a:t>Fundamentals</a:t>
            </a:r>
          </a:p>
          <a:p>
            <a:r>
              <a:rPr lang="en-GB" dirty="0"/>
              <a:t>How to construct a good quality SAR  </a:t>
            </a:r>
          </a:p>
          <a:p>
            <a:endParaRPr lang="en-GB" noProof="0" dirty="0"/>
          </a:p>
          <a:p>
            <a:endParaRPr lang="en-GB" noProof="0" dirty="0"/>
          </a:p>
        </p:txBody>
      </p:sp>
      <p:pic>
        <p:nvPicPr>
          <p:cNvPr id="17" name="Content Placeholder 16"/>
          <p:cNvPicPr>
            <a:picLocks noGrp="1" noChangeAspect="1"/>
          </p:cNvPicPr>
          <p:nvPr>
            <p:ph idx="13"/>
          </p:nvPr>
        </p:nvPicPr>
        <p:blipFill>
          <a:blip r:embed="rId3" cstate="screen">
            <a:extLst>
              <a:ext uri="{28A0092B-C50C-407E-A947-70E740481C1C}">
                <a14:useLocalDpi xmlns:a14="http://schemas.microsoft.com/office/drawing/2010/main"/>
              </a:ext>
            </a:extLst>
          </a:blip>
          <a:stretch>
            <a:fillRect/>
          </a:stretch>
        </p:blipFill>
        <p:spPr>
          <a:xfrm>
            <a:off x="838795" y="1992760"/>
            <a:ext cx="4400948" cy="3139180"/>
          </a:xfrm>
        </p:spPr>
      </p:pic>
    </p:spTree>
    <p:extLst>
      <p:ext uri="{BB962C8B-B14F-4D97-AF65-F5344CB8AC3E}">
        <p14:creationId xmlns:p14="http://schemas.microsoft.com/office/powerpoint/2010/main" val="1124186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Why are SARs important?</a:t>
            </a:r>
          </a:p>
        </p:txBody>
      </p:sp>
      <p:sp>
        <p:nvSpPr>
          <p:cNvPr id="3" name="Content Placeholder 2"/>
          <p:cNvSpPr>
            <a:spLocks noGrp="1"/>
          </p:cNvSpPr>
          <p:nvPr>
            <p:ph idx="1"/>
          </p:nvPr>
        </p:nvSpPr>
        <p:spPr>
          <a:xfrm>
            <a:off x="838199" y="1825625"/>
            <a:ext cx="10317481" cy="4351338"/>
          </a:xfrm>
        </p:spPr>
        <p:txBody>
          <a:bodyPr>
            <a:normAutofit fontScale="70000" lnSpcReduction="20000"/>
          </a:bodyPr>
          <a:lstStyle/>
          <a:p>
            <a:pPr>
              <a:buClr>
                <a:srgbClr val="000000"/>
              </a:buClr>
            </a:pPr>
            <a:r>
              <a:rPr lang="en-GB" sz="2400" b="0" dirty="0">
                <a:solidFill>
                  <a:schemeClr val="tx1"/>
                </a:solidFill>
              </a:rPr>
              <a:t>The National Crime Agency’s National Strategic Assessment of Serious and Organised Crime 2018 estimates the impact of money laundering at hundreds of billions of pounds annually. </a:t>
            </a:r>
          </a:p>
          <a:p>
            <a:pPr>
              <a:buClr>
                <a:srgbClr val="000000"/>
              </a:buClr>
            </a:pPr>
            <a:r>
              <a:rPr lang="en-GB" sz="2400" b="0" dirty="0">
                <a:solidFill>
                  <a:schemeClr val="tx1"/>
                </a:solidFill>
              </a:rPr>
              <a:t>Money laundering enables other serious crimes such as modern slavery, drug trafficking, fraud, bribery and corruption, and terrorism.	</a:t>
            </a:r>
          </a:p>
          <a:p>
            <a:pPr>
              <a:buClr>
                <a:srgbClr val="000000"/>
              </a:buClr>
            </a:pPr>
            <a:r>
              <a:rPr lang="en-GB" sz="2400" b="0" dirty="0">
                <a:solidFill>
                  <a:schemeClr val="tx1"/>
                </a:solidFill>
              </a:rPr>
              <a:t>As members of the regulated sector, accountancy firms are under a legal obligation to report known or suspected money laundering, and failure to report may be a criminal offence for which you may be personally liable.	</a:t>
            </a:r>
          </a:p>
          <a:p>
            <a:pPr>
              <a:buClr>
                <a:srgbClr val="000000"/>
              </a:buClr>
            </a:pPr>
            <a:r>
              <a:rPr lang="en-GB" sz="2400" b="0" dirty="0">
                <a:solidFill>
                  <a:schemeClr val="tx1"/>
                </a:solidFill>
              </a:rPr>
              <a:t>Accountants and professional services firms play a critical role, together with law enforcement and regulators, in</a:t>
            </a:r>
            <a:r>
              <a:rPr lang="en-GB" dirty="0">
                <a:solidFill>
                  <a:schemeClr val="tx1"/>
                </a:solidFill>
              </a:rPr>
              <a:t> </a:t>
            </a:r>
            <a:r>
              <a:rPr lang="en-GB" sz="2400" b="0" dirty="0">
                <a:solidFill>
                  <a:schemeClr val="tx1"/>
                </a:solidFill>
              </a:rPr>
              <a:t>combatting money laundering and other forms of serious and organised crime. 	</a:t>
            </a:r>
          </a:p>
          <a:p>
            <a:pPr>
              <a:buClr>
                <a:srgbClr val="000000"/>
              </a:buClr>
            </a:pPr>
            <a:r>
              <a:rPr lang="en-GB" sz="2400" b="0" dirty="0">
                <a:solidFill>
                  <a:schemeClr val="tx1"/>
                </a:solidFill>
              </a:rPr>
              <a:t>A good quality SAR can provide vital information to law enforcement, and help them to develop a clearer picture of suspected criminal activities or networks. </a:t>
            </a:r>
          </a:p>
          <a:p>
            <a:pPr>
              <a:buClr>
                <a:srgbClr val="000000"/>
              </a:buClr>
            </a:pPr>
            <a:r>
              <a:rPr lang="en-GB" sz="2400" b="0" dirty="0">
                <a:solidFill>
                  <a:schemeClr val="tx1"/>
                </a:solidFill>
              </a:rPr>
              <a:t>Criminal investigations can be based on multiple SARs – your report could provide an important missing piece of a wider puzzle.</a:t>
            </a:r>
          </a:p>
        </p:txBody>
      </p:sp>
    </p:spTree>
    <p:extLst>
      <p:ext uri="{BB962C8B-B14F-4D97-AF65-F5344CB8AC3E}">
        <p14:creationId xmlns:p14="http://schemas.microsoft.com/office/powerpoint/2010/main" val="3105142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F6C0A-5703-4637-B32E-2DF6680B27AF}"/>
              </a:ext>
            </a:extLst>
          </p:cNvPr>
          <p:cNvSpPr>
            <a:spLocks noGrp="1"/>
          </p:cNvSpPr>
          <p:nvPr>
            <p:ph type="title"/>
          </p:nvPr>
        </p:nvSpPr>
        <p:spPr/>
        <p:txBody>
          <a:bodyPr/>
          <a:lstStyle/>
          <a:p>
            <a:r>
              <a:rPr lang="en-GB" dirty="0"/>
              <a:t>Examples of red flags to look out for</a:t>
            </a:r>
          </a:p>
        </p:txBody>
      </p:sp>
      <p:sp>
        <p:nvSpPr>
          <p:cNvPr id="4" name="Footer Placeholder 3">
            <a:extLst>
              <a:ext uri="{FF2B5EF4-FFF2-40B4-BE49-F238E27FC236}">
                <a16:creationId xmlns:a16="http://schemas.microsoft.com/office/drawing/2014/main" id="{932F122A-A977-4C7D-B8BF-9D2952DAF5C1}"/>
              </a:ext>
            </a:extLst>
          </p:cNvPr>
          <p:cNvSpPr>
            <a:spLocks noGrp="1"/>
          </p:cNvSpPr>
          <p:nvPr>
            <p:ph type="ftr" sz="quarter" idx="3"/>
          </p:nvPr>
        </p:nvSpPr>
        <p:spPr/>
        <p:txBody>
          <a:bodyPr/>
          <a:lstStyle/>
          <a:p>
            <a:endParaRPr lang="en-GB" noProof="0" dirty="0"/>
          </a:p>
        </p:txBody>
      </p:sp>
      <p:sp>
        <p:nvSpPr>
          <p:cNvPr id="5" name="Content Placeholder 2">
            <a:extLst>
              <a:ext uri="{FF2B5EF4-FFF2-40B4-BE49-F238E27FC236}">
                <a16:creationId xmlns:a16="http://schemas.microsoft.com/office/drawing/2014/main" id="{BEB3FE2A-B979-4866-A2AA-152F8F4FC4FB}"/>
              </a:ext>
            </a:extLst>
          </p:cNvPr>
          <p:cNvSpPr txBox="1">
            <a:spLocks/>
          </p:cNvSpPr>
          <p:nvPr/>
        </p:nvSpPr>
        <p:spPr>
          <a:xfrm>
            <a:off x="838198" y="2785745"/>
            <a:ext cx="10935789" cy="4351338"/>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1000"/>
              </a:spcBef>
              <a:buFont typeface="Arial"/>
              <a:buChar char="•"/>
              <a:defRPr sz="2400" kern="1200">
                <a:solidFill>
                  <a:srgbClr val="5E5E5E"/>
                </a:solidFill>
                <a:latin typeface="Arial" charset="0"/>
                <a:ea typeface="Arial" charset="0"/>
                <a:cs typeface="Arial"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rgbClr val="5E5E5E"/>
                </a:solidFill>
                <a:latin typeface="Arial" charset="0"/>
                <a:ea typeface="Arial" charset="0"/>
                <a:cs typeface="Arial"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rgbClr val="5E5E5E"/>
                </a:solidFill>
                <a:latin typeface="Arial" charset="0"/>
                <a:ea typeface="Arial" charset="0"/>
                <a:cs typeface="Arial"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rgbClr val="5E5E5E"/>
                </a:solidFill>
                <a:latin typeface="Arial" charset="0"/>
                <a:ea typeface="Arial" charset="0"/>
                <a:cs typeface="Arial" charset="0"/>
              </a:defRPr>
            </a:lvl4pPr>
            <a:lvl5pPr marL="2057400" indent="-228600" algn="l" defTabSz="914400" rtl="0" eaLnBrk="1" latinLnBrk="0" hangingPunct="1">
              <a:lnSpc>
                <a:spcPct val="114000"/>
              </a:lnSpc>
              <a:spcBef>
                <a:spcPts val="500"/>
              </a:spcBef>
              <a:buFont typeface="Arial"/>
              <a:buChar char="•"/>
              <a:defRPr sz="1600" kern="1200">
                <a:solidFill>
                  <a:srgbClr val="5E5E5E"/>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GB" dirty="0"/>
          </a:p>
        </p:txBody>
      </p:sp>
      <p:graphicFrame>
        <p:nvGraphicFramePr>
          <p:cNvPr id="8" name="Table 8">
            <a:extLst>
              <a:ext uri="{FF2B5EF4-FFF2-40B4-BE49-F238E27FC236}">
                <a16:creationId xmlns:a16="http://schemas.microsoft.com/office/drawing/2014/main" id="{4687731D-FF45-43D4-8527-880AAB4F8FD4}"/>
              </a:ext>
            </a:extLst>
          </p:cNvPr>
          <p:cNvGraphicFramePr>
            <a:graphicFrameLocks noGrp="1"/>
          </p:cNvGraphicFramePr>
          <p:nvPr>
            <p:ph idx="1"/>
            <p:extLst>
              <p:ext uri="{D42A27DB-BD31-4B8C-83A1-F6EECF244321}">
                <p14:modId xmlns:p14="http://schemas.microsoft.com/office/powerpoint/2010/main" val="2821217287"/>
              </p:ext>
            </p:extLst>
          </p:nvPr>
        </p:nvGraphicFramePr>
        <p:xfrm>
          <a:off x="838200" y="1717993"/>
          <a:ext cx="10936288" cy="3926840"/>
        </p:xfrm>
        <a:graphic>
          <a:graphicData uri="http://schemas.openxmlformats.org/drawingml/2006/table">
            <a:tbl>
              <a:tblPr firstRow="1" bandRow="1">
                <a:tableStyleId>{21E4AEA4-8DFA-4A89-87EB-49C32662AFE0}</a:tableStyleId>
              </a:tblPr>
              <a:tblGrid>
                <a:gridCol w="3402496">
                  <a:extLst>
                    <a:ext uri="{9D8B030D-6E8A-4147-A177-3AD203B41FA5}">
                      <a16:colId xmlns:a16="http://schemas.microsoft.com/office/drawing/2014/main" val="1225838660"/>
                    </a:ext>
                  </a:extLst>
                </a:gridCol>
                <a:gridCol w="7533792">
                  <a:extLst>
                    <a:ext uri="{9D8B030D-6E8A-4147-A177-3AD203B41FA5}">
                      <a16:colId xmlns:a16="http://schemas.microsoft.com/office/drawing/2014/main" val="810844755"/>
                    </a:ext>
                  </a:extLst>
                </a:gridCol>
              </a:tblGrid>
              <a:tr h="370840">
                <a:tc>
                  <a:txBody>
                    <a:bodyPr/>
                    <a:lstStyle/>
                    <a:p>
                      <a:r>
                        <a:rPr lang="en-GB" sz="1400" b="0" dirty="0">
                          <a:solidFill>
                            <a:schemeClr val="tx1"/>
                          </a:solidFill>
                        </a:rPr>
                        <a:t>Activity</a:t>
                      </a:r>
                    </a:p>
                  </a:txBody>
                  <a:tcPr>
                    <a:solidFill>
                      <a:srgbClr val="E1EBEA"/>
                    </a:solidFill>
                  </a:tcPr>
                </a:tc>
                <a:tc>
                  <a:txBody>
                    <a:bodyPr/>
                    <a:lstStyle/>
                    <a:p>
                      <a:r>
                        <a:rPr lang="en-GB" sz="1400" b="0" dirty="0">
                          <a:solidFill>
                            <a:schemeClr val="tx1"/>
                          </a:solidFill>
                        </a:rPr>
                        <a:t>Unusual or irregular activity that is inconsistent with your knowledge of the client’s business. Aborted transactions. </a:t>
                      </a:r>
                    </a:p>
                  </a:txBody>
                  <a:tcPr>
                    <a:solidFill>
                      <a:srgbClr val="E1EBEA"/>
                    </a:solidFill>
                  </a:tcPr>
                </a:tc>
                <a:extLst>
                  <a:ext uri="{0D108BD9-81ED-4DB2-BD59-A6C34878D82A}">
                    <a16:rowId xmlns:a16="http://schemas.microsoft.com/office/drawing/2014/main" val="360661136"/>
                  </a:ext>
                </a:extLst>
              </a:tr>
              <a:tr h="370840">
                <a:tc>
                  <a:txBody>
                    <a:bodyPr/>
                    <a:lstStyle/>
                    <a:p>
                      <a:r>
                        <a:rPr lang="en-GB" sz="1400" dirty="0"/>
                        <a:t>Structures </a:t>
                      </a:r>
                    </a:p>
                  </a:txBody>
                  <a:tcPr>
                    <a:solidFill>
                      <a:srgbClr val="F1F5F5"/>
                    </a:solidFill>
                  </a:tcPr>
                </a:tc>
                <a:tc>
                  <a:txBody>
                    <a:bodyPr/>
                    <a:lstStyle/>
                    <a:p>
                      <a:r>
                        <a:rPr lang="en-GB" sz="1400" dirty="0"/>
                        <a:t>Complex or illogical business structures that obscure the person behind the engagement or transaction. Use of shell companies and offshore trusts </a:t>
                      </a:r>
                    </a:p>
                  </a:txBody>
                  <a:tcPr>
                    <a:solidFill>
                      <a:srgbClr val="F1F5F5"/>
                    </a:solidFill>
                  </a:tcPr>
                </a:tc>
                <a:extLst>
                  <a:ext uri="{0D108BD9-81ED-4DB2-BD59-A6C34878D82A}">
                    <a16:rowId xmlns:a16="http://schemas.microsoft.com/office/drawing/2014/main" val="3740380361"/>
                  </a:ext>
                </a:extLst>
              </a:tr>
              <a:tr h="370840">
                <a:tc>
                  <a:txBody>
                    <a:bodyPr/>
                    <a:lstStyle/>
                    <a:p>
                      <a:pPr marL="0" algn="l" defTabSz="914400" rtl="0" eaLnBrk="1" latinLnBrk="0" hangingPunct="1"/>
                      <a:r>
                        <a:rPr lang="en-GB" sz="1400" b="0" kern="1200" dirty="0">
                          <a:solidFill>
                            <a:schemeClr val="tx1"/>
                          </a:solidFill>
                          <a:latin typeface="+mn-lt"/>
                          <a:ea typeface="+mn-ea"/>
                          <a:cs typeface="+mn-cs"/>
                        </a:rPr>
                        <a:t>Assets </a:t>
                      </a:r>
                    </a:p>
                  </a:txBody>
                  <a:tcPr>
                    <a:solidFill>
                      <a:srgbClr val="E1EBEA"/>
                    </a:solidFill>
                  </a:tcPr>
                </a:tc>
                <a:tc>
                  <a:txBody>
                    <a:bodyPr/>
                    <a:lstStyle/>
                    <a:p>
                      <a:pPr marL="0" algn="l" defTabSz="914400" rtl="0" eaLnBrk="1" latinLnBrk="0" hangingPunct="1"/>
                      <a:r>
                        <a:rPr lang="en-GB" sz="1400" b="0" kern="1200" dirty="0">
                          <a:solidFill>
                            <a:schemeClr val="tx1"/>
                          </a:solidFill>
                          <a:latin typeface="+mn-lt"/>
                          <a:ea typeface="+mn-ea"/>
                          <a:cs typeface="+mn-cs"/>
                        </a:rPr>
                        <a:t>Client assets that inconsistent with what you know about their income</a:t>
                      </a:r>
                    </a:p>
                  </a:txBody>
                  <a:tcPr>
                    <a:solidFill>
                      <a:srgbClr val="E1EBEA"/>
                    </a:solidFill>
                  </a:tcPr>
                </a:tc>
                <a:extLst>
                  <a:ext uri="{0D108BD9-81ED-4DB2-BD59-A6C34878D82A}">
                    <a16:rowId xmlns:a16="http://schemas.microsoft.com/office/drawing/2014/main" val="1025424563"/>
                  </a:ext>
                </a:extLst>
              </a:tr>
              <a:tr h="370840">
                <a:tc>
                  <a:txBody>
                    <a:bodyPr/>
                    <a:lstStyle/>
                    <a:p>
                      <a:r>
                        <a:rPr lang="en-GB" sz="1400" dirty="0"/>
                        <a:t>Identity</a:t>
                      </a:r>
                    </a:p>
                  </a:txBody>
                  <a:tcPr>
                    <a:solidFill>
                      <a:srgbClr val="F1F5F5"/>
                    </a:solidFill>
                  </a:tcPr>
                </a:tc>
                <a:tc>
                  <a:txBody>
                    <a:bodyPr/>
                    <a:lstStyle/>
                    <a:p>
                      <a:r>
                        <a:rPr lang="en-GB" sz="1400" dirty="0"/>
                        <a:t>Is your client, or their beneficial owner, difficult to identify?</a:t>
                      </a:r>
                    </a:p>
                  </a:txBody>
                  <a:tcPr>
                    <a:solidFill>
                      <a:srgbClr val="F1F5F5"/>
                    </a:solidFill>
                  </a:tcPr>
                </a:tc>
                <a:extLst>
                  <a:ext uri="{0D108BD9-81ED-4DB2-BD59-A6C34878D82A}">
                    <a16:rowId xmlns:a16="http://schemas.microsoft.com/office/drawing/2014/main" val="2786779733"/>
                  </a:ext>
                </a:extLst>
              </a:tr>
              <a:tr h="370840">
                <a:tc>
                  <a:txBody>
                    <a:bodyPr/>
                    <a:lstStyle/>
                    <a:p>
                      <a:r>
                        <a:rPr lang="en-GB" sz="1400" dirty="0"/>
                        <a:t>Behaviour </a:t>
                      </a:r>
                    </a:p>
                  </a:txBody>
                  <a:tcPr>
                    <a:solidFill>
                      <a:srgbClr val="E1EBEA"/>
                    </a:solidFill>
                  </a:tcPr>
                </a:tc>
                <a:tc>
                  <a:txBody>
                    <a:bodyPr/>
                    <a:lstStyle/>
                    <a:p>
                      <a:r>
                        <a:rPr lang="en-GB" sz="1400" dirty="0"/>
                        <a:t>Is the client unusually anxious to complete the matter?</a:t>
                      </a:r>
                    </a:p>
                  </a:txBody>
                  <a:tcPr>
                    <a:solidFill>
                      <a:srgbClr val="E1EBEA"/>
                    </a:solidFill>
                  </a:tcPr>
                </a:tc>
                <a:extLst>
                  <a:ext uri="{0D108BD9-81ED-4DB2-BD59-A6C34878D82A}">
                    <a16:rowId xmlns:a16="http://schemas.microsoft.com/office/drawing/2014/main" val="1087633905"/>
                  </a:ext>
                </a:extLst>
              </a:tr>
              <a:tr h="370840">
                <a:tc>
                  <a:txBody>
                    <a:bodyPr/>
                    <a:lstStyle/>
                    <a:p>
                      <a:r>
                        <a:rPr lang="en-GB" sz="1400" dirty="0"/>
                        <a:t>Political </a:t>
                      </a:r>
                    </a:p>
                  </a:txBody>
                  <a:tcPr>
                    <a:solidFill>
                      <a:srgbClr val="F1F5F5"/>
                    </a:solidFill>
                  </a:tcPr>
                </a:tc>
                <a:tc>
                  <a:txBody>
                    <a:bodyPr/>
                    <a:lstStyle/>
                    <a:p>
                      <a:r>
                        <a:rPr lang="en-GB" sz="1400" dirty="0"/>
                        <a:t>Is the client associated with someone holding a prominent public function? </a:t>
                      </a:r>
                    </a:p>
                  </a:txBody>
                  <a:tcPr>
                    <a:solidFill>
                      <a:srgbClr val="F1F5F5"/>
                    </a:solidFill>
                  </a:tcPr>
                </a:tc>
                <a:extLst>
                  <a:ext uri="{0D108BD9-81ED-4DB2-BD59-A6C34878D82A}">
                    <a16:rowId xmlns:a16="http://schemas.microsoft.com/office/drawing/2014/main" val="3143987802"/>
                  </a:ext>
                </a:extLst>
              </a:tr>
              <a:tr h="370840">
                <a:tc>
                  <a:txBody>
                    <a:bodyPr/>
                    <a:lstStyle/>
                    <a:p>
                      <a:r>
                        <a:rPr lang="en-GB" sz="1400" dirty="0"/>
                        <a:t>Professional </a:t>
                      </a:r>
                    </a:p>
                  </a:txBody>
                  <a:tcPr>
                    <a:solidFill>
                      <a:srgbClr val="E1EBEA"/>
                    </a:solidFill>
                  </a:tcPr>
                </a:tc>
                <a:tc>
                  <a:txBody>
                    <a:bodyPr/>
                    <a:lstStyle/>
                    <a:p>
                      <a:r>
                        <a:rPr lang="en-GB" sz="1400" dirty="0"/>
                        <a:t>Is it unusual that the client has come to your firm for these services? Are they offering an unusually high fee?</a:t>
                      </a:r>
                    </a:p>
                  </a:txBody>
                  <a:tcPr>
                    <a:solidFill>
                      <a:srgbClr val="E1EBEA"/>
                    </a:solidFill>
                  </a:tcPr>
                </a:tc>
                <a:extLst>
                  <a:ext uri="{0D108BD9-81ED-4DB2-BD59-A6C34878D82A}">
                    <a16:rowId xmlns:a16="http://schemas.microsoft.com/office/drawing/2014/main" val="3522009594"/>
                  </a:ext>
                </a:extLst>
              </a:tr>
              <a:tr h="370840">
                <a:tc>
                  <a:txBody>
                    <a:bodyPr/>
                    <a:lstStyle/>
                    <a:p>
                      <a:r>
                        <a:rPr lang="en-GB" sz="1400" dirty="0"/>
                        <a:t>Geographical </a:t>
                      </a:r>
                    </a:p>
                  </a:txBody>
                  <a:tcPr>
                    <a:solidFill>
                      <a:srgbClr val="F1F5F5"/>
                    </a:solidFill>
                  </a:tcPr>
                </a:tc>
                <a:tc>
                  <a:txBody>
                    <a:bodyPr/>
                    <a:lstStyle/>
                    <a:p>
                      <a:r>
                        <a:rPr lang="en-GB" sz="1400" dirty="0"/>
                        <a:t>Is the client or the proposed work connected to a high risk jurisdiction?</a:t>
                      </a:r>
                    </a:p>
                  </a:txBody>
                  <a:tcPr>
                    <a:solidFill>
                      <a:srgbClr val="F1F5F5"/>
                    </a:solidFill>
                  </a:tcPr>
                </a:tc>
                <a:extLst>
                  <a:ext uri="{0D108BD9-81ED-4DB2-BD59-A6C34878D82A}">
                    <a16:rowId xmlns:a16="http://schemas.microsoft.com/office/drawing/2014/main" val="2922253688"/>
                  </a:ext>
                </a:extLst>
              </a:tr>
              <a:tr h="370840">
                <a:tc>
                  <a:txBody>
                    <a:bodyPr/>
                    <a:lstStyle/>
                    <a:p>
                      <a:r>
                        <a:rPr lang="en-GB" sz="1400" dirty="0"/>
                        <a:t>Industry</a:t>
                      </a:r>
                    </a:p>
                  </a:txBody>
                  <a:tcPr>
                    <a:solidFill>
                      <a:srgbClr val="E1EBEA"/>
                    </a:solidFill>
                  </a:tcPr>
                </a:tc>
                <a:tc>
                  <a:txBody>
                    <a:bodyPr/>
                    <a:lstStyle/>
                    <a:p>
                      <a:r>
                        <a:rPr lang="en-GB" sz="1400" dirty="0"/>
                        <a:t>Does your client operate in identified high risk sectors, such as gambling, crypto-currency, money transfer or payment services</a:t>
                      </a:r>
                    </a:p>
                  </a:txBody>
                  <a:tcPr>
                    <a:solidFill>
                      <a:srgbClr val="E1EBEA"/>
                    </a:solidFill>
                  </a:tcPr>
                </a:tc>
                <a:extLst>
                  <a:ext uri="{0D108BD9-81ED-4DB2-BD59-A6C34878D82A}">
                    <a16:rowId xmlns:a16="http://schemas.microsoft.com/office/drawing/2014/main" val="1504316193"/>
                  </a:ext>
                </a:extLst>
              </a:tr>
            </a:tbl>
          </a:graphicData>
        </a:graphic>
      </p:graphicFrame>
    </p:spTree>
    <p:extLst>
      <p:ext uri="{BB962C8B-B14F-4D97-AF65-F5344CB8AC3E}">
        <p14:creationId xmlns:p14="http://schemas.microsoft.com/office/powerpoint/2010/main" val="368848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F6C0A-5703-4637-B32E-2DF6680B27AF}"/>
              </a:ext>
            </a:extLst>
          </p:cNvPr>
          <p:cNvSpPr>
            <a:spLocks noGrp="1"/>
          </p:cNvSpPr>
          <p:nvPr>
            <p:ph type="title"/>
          </p:nvPr>
        </p:nvSpPr>
        <p:spPr/>
        <p:txBody>
          <a:bodyPr/>
          <a:lstStyle/>
          <a:p>
            <a:r>
              <a:rPr lang="en-US" dirty="0"/>
              <a:t>Money laundering in the accountancy sector – what does it look like?</a:t>
            </a:r>
            <a:endParaRPr lang="en-GB" dirty="0"/>
          </a:p>
        </p:txBody>
      </p:sp>
      <p:sp>
        <p:nvSpPr>
          <p:cNvPr id="5" name="Content Placeholder 2">
            <a:extLst>
              <a:ext uri="{FF2B5EF4-FFF2-40B4-BE49-F238E27FC236}">
                <a16:creationId xmlns:a16="http://schemas.microsoft.com/office/drawing/2014/main" id="{BEB3FE2A-B979-4866-A2AA-152F8F4FC4FB}"/>
              </a:ext>
            </a:extLst>
          </p:cNvPr>
          <p:cNvSpPr txBox="1">
            <a:spLocks/>
          </p:cNvSpPr>
          <p:nvPr/>
        </p:nvSpPr>
        <p:spPr>
          <a:xfrm>
            <a:off x="838198" y="2785745"/>
            <a:ext cx="10935789" cy="4351338"/>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1000"/>
              </a:spcBef>
              <a:buFont typeface="Arial"/>
              <a:buChar char="•"/>
              <a:defRPr sz="2400" kern="1200">
                <a:solidFill>
                  <a:srgbClr val="5E5E5E"/>
                </a:solidFill>
                <a:latin typeface="Arial" charset="0"/>
                <a:ea typeface="Arial" charset="0"/>
                <a:cs typeface="Arial"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rgbClr val="5E5E5E"/>
                </a:solidFill>
                <a:latin typeface="Arial" charset="0"/>
                <a:ea typeface="Arial" charset="0"/>
                <a:cs typeface="Arial"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rgbClr val="5E5E5E"/>
                </a:solidFill>
                <a:latin typeface="Arial" charset="0"/>
                <a:ea typeface="Arial" charset="0"/>
                <a:cs typeface="Arial"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rgbClr val="5E5E5E"/>
                </a:solidFill>
                <a:latin typeface="Arial" charset="0"/>
                <a:ea typeface="Arial" charset="0"/>
                <a:cs typeface="Arial" charset="0"/>
              </a:defRPr>
            </a:lvl4pPr>
            <a:lvl5pPr marL="2057400" indent="-228600" algn="l" defTabSz="914400" rtl="0" eaLnBrk="1" latinLnBrk="0" hangingPunct="1">
              <a:lnSpc>
                <a:spcPct val="114000"/>
              </a:lnSpc>
              <a:spcBef>
                <a:spcPts val="500"/>
              </a:spcBef>
              <a:buFont typeface="Arial"/>
              <a:buChar char="•"/>
              <a:defRPr sz="1600" kern="1200">
                <a:solidFill>
                  <a:srgbClr val="5E5E5E"/>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GB" dirty="0"/>
          </a:p>
        </p:txBody>
      </p:sp>
      <p:graphicFrame>
        <p:nvGraphicFramePr>
          <p:cNvPr id="7" name="Table 8">
            <a:extLst>
              <a:ext uri="{FF2B5EF4-FFF2-40B4-BE49-F238E27FC236}">
                <a16:creationId xmlns:a16="http://schemas.microsoft.com/office/drawing/2014/main" id="{20EDC411-97FF-45FE-BFEF-46C01CCEA19F}"/>
              </a:ext>
            </a:extLst>
          </p:cNvPr>
          <p:cNvGraphicFramePr>
            <a:graphicFrameLocks noGrp="1"/>
          </p:cNvGraphicFramePr>
          <p:nvPr>
            <p:ph idx="1"/>
            <p:extLst>
              <p:ext uri="{D42A27DB-BD31-4B8C-83A1-F6EECF244321}">
                <p14:modId xmlns:p14="http://schemas.microsoft.com/office/powerpoint/2010/main" val="4019320879"/>
              </p:ext>
            </p:extLst>
          </p:nvPr>
        </p:nvGraphicFramePr>
        <p:xfrm>
          <a:off x="837699" y="2172494"/>
          <a:ext cx="10936288" cy="2809240"/>
        </p:xfrm>
        <a:graphic>
          <a:graphicData uri="http://schemas.openxmlformats.org/drawingml/2006/table">
            <a:tbl>
              <a:tblPr firstRow="1" bandRow="1">
                <a:tableStyleId>{21E4AEA4-8DFA-4A89-87EB-49C32662AFE0}</a:tableStyleId>
              </a:tblPr>
              <a:tblGrid>
                <a:gridCol w="3615031">
                  <a:extLst>
                    <a:ext uri="{9D8B030D-6E8A-4147-A177-3AD203B41FA5}">
                      <a16:colId xmlns:a16="http://schemas.microsoft.com/office/drawing/2014/main" val="1257410622"/>
                    </a:ext>
                  </a:extLst>
                </a:gridCol>
                <a:gridCol w="7321257">
                  <a:extLst>
                    <a:ext uri="{9D8B030D-6E8A-4147-A177-3AD203B41FA5}">
                      <a16:colId xmlns:a16="http://schemas.microsoft.com/office/drawing/2014/main" val="3687573207"/>
                    </a:ext>
                  </a:extLst>
                </a:gridCol>
              </a:tblGrid>
              <a:tr h="370840">
                <a:tc>
                  <a:txBody>
                    <a:bodyPr/>
                    <a:lstStyle/>
                    <a:p>
                      <a:r>
                        <a:rPr lang="en-GB" dirty="0"/>
                        <a:t>Business Line</a:t>
                      </a:r>
                    </a:p>
                  </a:txBody>
                  <a:tcPr/>
                </a:tc>
                <a:tc>
                  <a:txBody>
                    <a:bodyPr/>
                    <a:lstStyle/>
                    <a:p>
                      <a:r>
                        <a:rPr lang="en-GB" dirty="0"/>
                        <a:t>Criminal Activity</a:t>
                      </a:r>
                    </a:p>
                  </a:txBody>
                  <a:tcPr/>
                </a:tc>
                <a:extLst>
                  <a:ext uri="{0D108BD9-81ED-4DB2-BD59-A6C34878D82A}">
                    <a16:rowId xmlns:a16="http://schemas.microsoft.com/office/drawing/2014/main" val="487587666"/>
                  </a:ext>
                </a:extLst>
              </a:tr>
              <a:tr h="370840">
                <a:tc>
                  <a:txBody>
                    <a:bodyPr/>
                    <a:lstStyle/>
                    <a:p>
                      <a:r>
                        <a:rPr lang="en-GB" sz="1500" dirty="0"/>
                        <a:t>Audit </a:t>
                      </a:r>
                    </a:p>
                  </a:txBody>
                  <a:tcPr/>
                </a:tc>
                <a:tc>
                  <a:txBody>
                    <a:bodyPr/>
                    <a:lstStyle/>
                    <a:p>
                      <a:r>
                        <a:rPr lang="en-GB" sz="1500" dirty="0"/>
                        <a:t>Identifying bribery or fraud at a client subsidiary </a:t>
                      </a:r>
                    </a:p>
                  </a:txBody>
                  <a:tcPr/>
                </a:tc>
                <a:extLst>
                  <a:ext uri="{0D108BD9-81ED-4DB2-BD59-A6C34878D82A}">
                    <a16:rowId xmlns:a16="http://schemas.microsoft.com/office/drawing/2014/main" val="1308756554"/>
                  </a:ext>
                </a:extLst>
              </a:tr>
              <a:tr h="370840">
                <a:tc>
                  <a:txBody>
                    <a:bodyPr/>
                    <a:lstStyle/>
                    <a:p>
                      <a:r>
                        <a:rPr lang="en-GB" sz="1500" dirty="0"/>
                        <a:t>Tax  </a:t>
                      </a:r>
                    </a:p>
                  </a:txBody>
                  <a:tcPr/>
                </a:tc>
                <a:tc>
                  <a:txBody>
                    <a:bodyPr/>
                    <a:lstStyle/>
                    <a:p>
                      <a:r>
                        <a:rPr lang="en-GB" sz="1500" dirty="0"/>
                        <a:t>Suspecting a client has engaged in tax evasion</a:t>
                      </a:r>
                    </a:p>
                  </a:txBody>
                  <a:tcPr/>
                </a:tc>
                <a:extLst>
                  <a:ext uri="{0D108BD9-81ED-4DB2-BD59-A6C34878D82A}">
                    <a16:rowId xmlns:a16="http://schemas.microsoft.com/office/drawing/2014/main" val="1076142279"/>
                  </a:ext>
                </a:extLst>
              </a:tr>
              <a:tr h="370840">
                <a:tc>
                  <a:txBody>
                    <a:bodyPr/>
                    <a:lstStyle/>
                    <a:p>
                      <a:r>
                        <a:rPr lang="en-GB" sz="1500" dirty="0"/>
                        <a:t>Insolvency </a:t>
                      </a:r>
                    </a:p>
                  </a:txBody>
                  <a:tcPr/>
                </a:tc>
                <a:tc>
                  <a:txBody>
                    <a:bodyPr/>
                    <a:lstStyle/>
                    <a:p>
                      <a:r>
                        <a:rPr lang="en-GB" sz="1500" dirty="0"/>
                        <a:t>Distributing assets to creditors where you suspect the company has engaged in tax evasion or false accounting. Voluntary insolvency where there is a suspicion of fraud. </a:t>
                      </a:r>
                    </a:p>
                  </a:txBody>
                  <a:tcPr/>
                </a:tc>
                <a:extLst>
                  <a:ext uri="{0D108BD9-81ED-4DB2-BD59-A6C34878D82A}">
                    <a16:rowId xmlns:a16="http://schemas.microsoft.com/office/drawing/2014/main" val="3494793995"/>
                  </a:ext>
                </a:extLst>
              </a:tr>
              <a:tr h="370840">
                <a:tc>
                  <a:txBody>
                    <a:bodyPr/>
                    <a:lstStyle/>
                    <a:p>
                      <a:r>
                        <a:rPr lang="en-GB" sz="1500" dirty="0"/>
                        <a:t>Accounting</a:t>
                      </a:r>
                    </a:p>
                  </a:txBody>
                  <a:tcPr/>
                </a:tc>
                <a:tc>
                  <a:txBody>
                    <a:bodyPr/>
                    <a:lstStyle/>
                    <a:p>
                      <a:r>
                        <a:rPr lang="en-GB" sz="1500" dirty="0"/>
                        <a:t>Unexplained inconsistencies in accounts for which the financial controller is responsible</a:t>
                      </a:r>
                    </a:p>
                  </a:txBody>
                  <a:tcPr/>
                </a:tc>
                <a:extLst>
                  <a:ext uri="{0D108BD9-81ED-4DB2-BD59-A6C34878D82A}">
                    <a16:rowId xmlns:a16="http://schemas.microsoft.com/office/drawing/2014/main" val="1924375152"/>
                  </a:ext>
                </a:extLst>
              </a:tr>
              <a:tr h="370840">
                <a:tc>
                  <a:txBody>
                    <a:bodyPr/>
                    <a:lstStyle/>
                    <a:p>
                      <a:r>
                        <a:rPr lang="en-GB" sz="1500" dirty="0"/>
                        <a:t>Corporate Finance </a:t>
                      </a:r>
                    </a:p>
                  </a:txBody>
                  <a:tcPr/>
                </a:tc>
                <a:tc>
                  <a:txBody>
                    <a:bodyPr/>
                    <a:lstStyle/>
                    <a:p>
                      <a:r>
                        <a:rPr lang="en-GB" sz="1500" dirty="0"/>
                        <a:t>Providing due diligence advice where potential criminal activity is identified</a:t>
                      </a:r>
                    </a:p>
                  </a:txBody>
                  <a:tcPr/>
                </a:tc>
                <a:extLst>
                  <a:ext uri="{0D108BD9-81ED-4DB2-BD59-A6C34878D82A}">
                    <a16:rowId xmlns:a16="http://schemas.microsoft.com/office/drawing/2014/main" val="4209429373"/>
                  </a:ext>
                </a:extLst>
              </a:tr>
            </a:tbl>
          </a:graphicData>
        </a:graphic>
      </p:graphicFrame>
      <p:sp>
        <p:nvSpPr>
          <p:cNvPr id="9" name="TextBox 8">
            <a:extLst>
              <a:ext uri="{FF2B5EF4-FFF2-40B4-BE49-F238E27FC236}">
                <a16:creationId xmlns:a16="http://schemas.microsoft.com/office/drawing/2014/main" id="{8233D730-A1CF-493A-ABDA-6ED28472F73D}"/>
              </a:ext>
            </a:extLst>
          </p:cNvPr>
          <p:cNvSpPr txBox="1"/>
          <p:nvPr/>
        </p:nvSpPr>
        <p:spPr>
          <a:xfrm>
            <a:off x="837699" y="1800067"/>
            <a:ext cx="914400" cy="914400"/>
          </a:xfrm>
          <a:prstGeom prst="rect">
            <a:avLst/>
          </a:prstGeom>
        </p:spPr>
        <p:txBody>
          <a:bodyPr wrap="none" rtlCol="0">
            <a:normAutofit/>
          </a:bodyPr>
          <a:lstStyle/>
          <a:p>
            <a:pPr algn="l"/>
            <a:r>
              <a:rPr lang="en-GB" dirty="0">
                <a:solidFill>
                  <a:srgbClr val="000000"/>
                </a:solidFill>
                <a:latin typeface="Arial" panose="020B0604020202020204" pitchFamily="34" charset="0"/>
                <a:cs typeface="Arial" panose="020B0604020202020204" pitchFamily="34" charset="0"/>
              </a:rPr>
              <a:t>Examples of potential money laundering activity in the accountancy sector:</a:t>
            </a:r>
          </a:p>
        </p:txBody>
      </p:sp>
    </p:spTree>
    <p:extLst>
      <p:ext uri="{BB962C8B-B14F-4D97-AF65-F5344CB8AC3E}">
        <p14:creationId xmlns:p14="http://schemas.microsoft.com/office/powerpoint/2010/main" val="1204239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noProof="0" dirty="0"/>
              <a:t>Money laundering at a glance</a:t>
            </a:r>
          </a:p>
        </p:txBody>
      </p:sp>
      <p:graphicFrame>
        <p:nvGraphicFramePr>
          <p:cNvPr id="12" name="Content Placeholder 11">
            <a:extLst>
              <a:ext uri="{FF2B5EF4-FFF2-40B4-BE49-F238E27FC236}">
                <a16:creationId xmlns:a16="http://schemas.microsoft.com/office/drawing/2014/main" id="{6FDD3703-8859-4245-ACDA-DE524CC01802}"/>
              </a:ext>
            </a:extLst>
          </p:cNvPr>
          <p:cNvGraphicFramePr>
            <a:graphicFrameLocks noGrp="1"/>
          </p:cNvGraphicFramePr>
          <p:nvPr>
            <p:ph idx="12"/>
            <p:extLst>
              <p:ext uri="{D42A27DB-BD31-4B8C-83A1-F6EECF244321}">
                <p14:modId xmlns:p14="http://schemas.microsoft.com/office/powerpoint/2010/main" val="3354183129"/>
              </p:ext>
            </p:extLst>
          </p:nvPr>
        </p:nvGraphicFramePr>
        <p:xfrm>
          <a:off x="628105" y="1825625"/>
          <a:ext cx="11145883"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6495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3BA56-F800-4CDA-989A-3144D7511042}"/>
              </a:ext>
            </a:extLst>
          </p:cNvPr>
          <p:cNvSpPr>
            <a:spLocks noGrp="1"/>
          </p:cNvSpPr>
          <p:nvPr>
            <p:ph type="title"/>
          </p:nvPr>
        </p:nvSpPr>
        <p:spPr>
          <a:xfrm>
            <a:off x="838199" y="365125"/>
            <a:ext cx="10935789" cy="1325563"/>
          </a:xfrm>
        </p:spPr>
        <p:txBody>
          <a:bodyPr anchor="ctr">
            <a:normAutofit/>
          </a:bodyPr>
          <a:lstStyle/>
          <a:p>
            <a:r>
              <a:rPr lang="en-US" dirty="0"/>
              <a:t>Types of Suspicious Activity Report (SAR) </a:t>
            </a:r>
            <a:endParaRPr lang="en-GB" dirty="0"/>
          </a:p>
        </p:txBody>
      </p:sp>
      <p:graphicFrame>
        <p:nvGraphicFramePr>
          <p:cNvPr id="7" name="Table 7">
            <a:extLst>
              <a:ext uri="{FF2B5EF4-FFF2-40B4-BE49-F238E27FC236}">
                <a16:creationId xmlns:a16="http://schemas.microsoft.com/office/drawing/2014/main" id="{8E8BF9E6-A597-49AC-A1B9-0DF80205623A}"/>
              </a:ext>
            </a:extLst>
          </p:cNvPr>
          <p:cNvGraphicFramePr>
            <a:graphicFrameLocks noGrp="1"/>
          </p:cNvGraphicFramePr>
          <p:nvPr>
            <p:ph idx="1"/>
            <p:extLst>
              <p:ext uri="{D42A27DB-BD31-4B8C-83A1-F6EECF244321}">
                <p14:modId xmlns:p14="http://schemas.microsoft.com/office/powerpoint/2010/main" val="518317095"/>
              </p:ext>
            </p:extLst>
          </p:nvPr>
        </p:nvGraphicFramePr>
        <p:xfrm>
          <a:off x="6342063" y="1825625"/>
          <a:ext cx="5430838" cy="4351337"/>
        </p:xfrm>
        <a:graphic>
          <a:graphicData uri="http://schemas.openxmlformats.org/drawingml/2006/table">
            <a:tbl>
              <a:tblPr firstRow="1">
                <a:tableStyleId>{21E4AEA4-8DFA-4A89-87EB-49C32662AFE0}</a:tableStyleId>
              </a:tblPr>
              <a:tblGrid>
                <a:gridCol w="5430838">
                  <a:extLst>
                    <a:ext uri="{9D8B030D-6E8A-4147-A177-3AD203B41FA5}">
                      <a16:colId xmlns:a16="http://schemas.microsoft.com/office/drawing/2014/main" val="1608225430"/>
                    </a:ext>
                  </a:extLst>
                </a:gridCol>
              </a:tblGrid>
              <a:tr h="376887">
                <a:tc>
                  <a:txBody>
                    <a:bodyPr/>
                    <a:lstStyle/>
                    <a:p>
                      <a:r>
                        <a:rPr lang="en-US" sz="1700" err="1"/>
                        <a:t>Defence</a:t>
                      </a:r>
                      <a:r>
                        <a:rPr lang="en-US" sz="1700"/>
                        <a:t> Against Money Laundering (DAML)</a:t>
                      </a:r>
                    </a:p>
                  </a:txBody>
                  <a:tcPr marL="85656" marR="85656" marT="42828" marB="42828"/>
                </a:tc>
                <a:extLst>
                  <a:ext uri="{0D108BD9-81ED-4DB2-BD59-A6C34878D82A}">
                    <a16:rowId xmlns:a16="http://schemas.microsoft.com/office/drawing/2014/main" val="2118486508"/>
                  </a:ext>
                </a:extLst>
              </a:tr>
              <a:tr h="3974450">
                <a:tc>
                  <a:txBody>
                    <a:bodyPr/>
                    <a:lstStyle/>
                    <a:p>
                      <a:r>
                        <a:rPr lang="en-US" sz="1400"/>
                        <a:t>Previously known as a “Consent SAR” – the current NCA form still requires selection of “Consent” option where DAML required. </a:t>
                      </a:r>
                    </a:p>
                    <a:p>
                      <a:r>
                        <a:rPr lang="en-US" sz="1400"/>
                        <a:t>SAR must be submitted where you suspect that the property you intend to deal with is criminal property, and the firm risks committing a money laundering offence (under s. 327-329 POCA) if it continues to act as it intends. </a:t>
                      </a:r>
                    </a:p>
                    <a:p>
                      <a:r>
                        <a:rPr lang="en-US" sz="1400"/>
                        <a:t>A DAML may be required in the following circumstances </a:t>
                      </a:r>
                    </a:p>
                    <a:p>
                      <a:r>
                        <a:rPr lang="en-US" sz="1400"/>
                        <a:t>Acting on a corporate acquisition where suspected criminal property is being bought or sold by a client </a:t>
                      </a:r>
                    </a:p>
                    <a:p>
                      <a:r>
                        <a:rPr lang="en-US" sz="1400"/>
                        <a:t>Providing outsourced business services to clients whose funds are suspected to have criminal origins</a:t>
                      </a:r>
                    </a:p>
                    <a:p>
                      <a:r>
                        <a:rPr lang="en-US" sz="1400"/>
                        <a:t>Implementing trust or corporate structures where you suspect client is or will be using them to launder criminal proceeds </a:t>
                      </a:r>
                    </a:p>
                    <a:p>
                      <a:r>
                        <a:rPr lang="en-US" sz="1400"/>
                        <a:t>Holding and distributing assets in insolvency work where there is a suspicion of criminal conduct </a:t>
                      </a:r>
                    </a:p>
                    <a:p>
                      <a:r>
                        <a:rPr lang="en-US" sz="1400"/>
                        <a:t>Be aware of the notice and moratorium periods under the DAML regime. </a:t>
                      </a:r>
                    </a:p>
                  </a:txBody>
                  <a:tcPr marL="85656" marR="85656" marT="42828" marB="42828"/>
                </a:tc>
                <a:extLst>
                  <a:ext uri="{0D108BD9-81ED-4DB2-BD59-A6C34878D82A}">
                    <a16:rowId xmlns:a16="http://schemas.microsoft.com/office/drawing/2014/main" val="2205483423"/>
                  </a:ext>
                </a:extLst>
              </a:tr>
            </a:tbl>
          </a:graphicData>
        </a:graphic>
      </p:graphicFrame>
      <p:graphicFrame>
        <p:nvGraphicFramePr>
          <p:cNvPr id="6" name="Table 6">
            <a:extLst>
              <a:ext uri="{FF2B5EF4-FFF2-40B4-BE49-F238E27FC236}">
                <a16:creationId xmlns:a16="http://schemas.microsoft.com/office/drawing/2014/main" id="{766C29D7-7E4A-470C-B618-1975D25F0995}"/>
              </a:ext>
            </a:extLst>
          </p:cNvPr>
          <p:cNvGraphicFramePr>
            <a:graphicFrameLocks noGrp="1"/>
          </p:cNvGraphicFramePr>
          <p:nvPr>
            <p:ph idx="4294967295"/>
            <p:extLst>
              <p:ext uri="{D42A27DB-BD31-4B8C-83A1-F6EECF244321}">
                <p14:modId xmlns:p14="http://schemas.microsoft.com/office/powerpoint/2010/main" val="149746891"/>
              </p:ext>
            </p:extLst>
          </p:nvPr>
        </p:nvGraphicFramePr>
        <p:xfrm>
          <a:off x="836613" y="1825625"/>
          <a:ext cx="5430838" cy="4351337"/>
        </p:xfrm>
        <a:graphic>
          <a:graphicData uri="http://schemas.openxmlformats.org/drawingml/2006/table">
            <a:tbl>
              <a:tblPr firstRow="1">
                <a:tableStyleId>{21E4AEA4-8DFA-4A89-87EB-49C32662AFE0}</a:tableStyleId>
              </a:tblPr>
              <a:tblGrid>
                <a:gridCol w="5430838">
                  <a:extLst>
                    <a:ext uri="{9D8B030D-6E8A-4147-A177-3AD203B41FA5}">
                      <a16:colId xmlns:a16="http://schemas.microsoft.com/office/drawing/2014/main" val="2857354032"/>
                    </a:ext>
                  </a:extLst>
                </a:gridCol>
              </a:tblGrid>
              <a:tr h="376887">
                <a:tc>
                  <a:txBody>
                    <a:bodyPr/>
                    <a:lstStyle/>
                    <a:p>
                      <a:r>
                        <a:rPr lang="en-GB" sz="1700"/>
                        <a:t>General SAR </a:t>
                      </a:r>
                    </a:p>
                  </a:txBody>
                  <a:tcPr marL="85656" marR="85656" marT="42828" marB="42828"/>
                </a:tc>
                <a:extLst>
                  <a:ext uri="{0D108BD9-81ED-4DB2-BD59-A6C34878D82A}">
                    <a16:rowId xmlns:a16="http://schemas.microsoft.com/office/drawing/2014/main" val="111273713"/>
                  </a:ext>
                </a:extLst>
              </a:tr>
              <a:tr h="3974450">
                <a:tc>
                  <a:txBody>
                    <a:bodyPr/>
                    <a:lstStyle/>
                    <a:p>
                      <a:r>
                        <a:rPr lang="en-US" sz="1700"/>
                        <a:t>A SAR must be submitted where you know or have reasonable grounds to suspect money laundering. </a:t>
                      </a:r>
                    </a:p>
                    <a:p>
                      <a:r>
                        <a:rPr lang="en-US" sz="1700"/>
                        <a:t>Further enquiries may be necessary to determine whether or not something is suspicious. However, there is no need to investigate or test your suspicion. Only make enquiries that would reasonably be expected within the normal scope of the engagement or relationship to avoid “tipping off”. </a:t>
                      </a:r>
                    </a:p>
                    <a:p>
                      <a:r>
                        <a:rPr lang="en-US" sz="1700"/>
                        <a:t>Failure to report, tipping off and prejudicing an investigation are criminal offences. </a:t>
                      </a:r>
                    </a:p>
                    <a:p>
                      <a:r>
                        <a:rPr lang="en-US" sz="1700"/>
                        <a:t>Reporters are protected under POCA from any potential client confidentiality breaches. However, do not include confidential information that is not directly relevant to the matter being reported.  </a:t>
                      </a:r>
                    </a:p>
                  </a:txBody>
                  <a:tcPr marL="85656" marR="85656" marT="42828" marB="42828"/>
                </a:tc>
                <a:extLst>
                  <a:ext uri="{0D108BD9-81ED-4DB2-BD59-A6C34878D82A}">
                    <a16:rowId xmlns:a16="http://schemas.microsoft.com/office/drawing/2014/main" val="4278351226"/>
                  </a:ext>
                </a:extLst>
              </a:tr>
            </a:tbl>
          </a:graphicData>
        </a:graphic>
      </p:graphicFrame>
    </p:spTree>
    <p:extLst>
      <p:ext uri="{BB962C8B-B14F-4D97-AF65-F5344CB8AC3E}">
        <p14:creationId xmlns:p14="http://schemas.microsoft.com/office/powerpoint/2010/main" val="224017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fontScale="90000"/>
          </a:bodyPr>
          <a:lstStyle/>
          <a:p>
            <a:r>
              <a:rPr lang="en-US" noProof="0" dirty="0"/>
              <a:t>Money Laundering offences in the regulated sector</a:t>
            </a:r>
          </a:p>
        </p:txBody>
      </p:sp>
      <p:sp>
        <p:nvSpPr>
          <p:cNvPr id="12" name="Text Placeholder 11"/>
          <p:cNvSpPr>
            <a:spLocks noGrp="1"/>
          </p:cNvSpPr>
          <p:nvPr>
            <p:ph type="body" sz="quarter" idx="21"/>
          </p:nvPr>
        </p:nvSpPr>
        <p:spPr>
          <a:xfrm>
            <a:off x="4969565" y="2757950"/>
            <a:ext cx="2376341" cy="1659600"/>
          </a:xfrm>
          <a:solidFill>
            <a:schemeClr val="accent2">
              <a:lumMod val="75000"/>
            </a:schemeClr>
          </a:solidFill>
        </p:spPr>
        <p:txBody>
          <a:bodyPr/>
          <a:lstStyle/>
          <a:p>
            <a:pPr marL="0" indent="0">
              <a:buNone/>
            </a:pPr>
            <a:r>
              <a:rPr lang="en-GB" dirty="0"/>
              <a:t>Money Laundering Offences</a:t>
            </a:r>
          </a:p>
        </p:txBody>
      </p:sp>
      <p:sp>
        <p:nvSpPr>
          <p:cNvPr id="13" name="Text Placeholder 12"/>
          <p:cNvSpPr>
            <a:spLocks noGrp="1"/>
          </p:cNvSpPr>
          <p:nvPr>
            <p:ph type="body" sz="quarter" idx="26"/>
          </p:nvPr>
        </p:nvSpPr>
        <p:spPr>
          <a:solidFill>
            <a:schemeClr val="accent2">
              <a:lumMod val="60000"/>
              <a:lumOff val="40000"/>
            </a:schemeClr>
          </a:solidFill>
        </p:spPr>
        <p:txBody>
          <a:bodyPr/>
          <a:lstStyle/>
          <a:p>
            <a:pPr algn="ctr"/>
            <a:r>
              <a:rPr lang="en-GB" dirty="0"/>
              <a:t>Principal Money Laundering offences</a:t>
            </a:r>
          </a:p>
        </p:txBody>
      </p:sp>
      <p:sp>
        <p:nvSpPr>
          <p:cNvPr id="14" name="Text Placeholder 13"/>
          <p:cNvSpPr>
            <a:spLocks noGrp="1"/>
          </p:cNvSpPr>
          <p:nvPr>
            <p:ph type="body" sz="quarter" idx="48"/>
          </p:nvPr>
        </p:nvSpPr>
        <p:spPr>
          <a:solidFill>
            <a:schemeClr val="accent2">
              <a:lumMod val="60000"/>
              <a:lumOff val="40000"/>
            </a:schemeClr>
          </a:solidFill>
        </p:spPr>
        <p:txBody>
          <a:bodyPr/>
          <a:lstStyle/>
          <a:p>
            <a:pPr algn="ctr"/>
            <a:r>
              <a:rPr lang="en-GB" dirty="0"/>
              <a:t>Tipping off </a:t>
            </a:r>
          </a:p>
        </p:txBody>
      </p:sp>
      <p:sp>
        <p:nvSpPr>
          <p:cNvPr id="15" name="Text Placeholder 14"/>
          <p:cNvSpPr>
            <a:spLocks noGrp="1"/>
          </p:cNvSpPr>
          <p:nvPr>
            <p:ph type="body" sz="quarter" idx="50"/>
          </p:nvPr>
        </p:nvSpPr>
        <p:spPr>
          <a:solidFill>
            <a:schemeClr val="accent2">
              <a:lumMod val="60000"/>
              <a:lumOff val="40000"/>
            </a:schemeClr>
          </a:solidFill>
        </p:spPr>
        <p:txBody>
          <a:bodyPr/>
          <a:lstStyle/>
          <a:p>
            <a:pPr algn="ctr"/>
            <a:r>
              <a:rPr lang="en-GB" dirty="0"/>
              <a:t>Failing to report </a:t>
            </a:r>
          </a:p>
        </p:txBody>
      </p:sp>
      <p:sp>
        <p:nvSpPr>
          <p:cNvPr id="16" name="Text Placeholder 15"/>
          <p:cNvSpPr>
            <a:spLocks noGrp="1"/>
          </p:cNvSpPr>
          <p:nvPr>
            <p:ph type="body" sz="quarter" idx="52"/>
          </p:nvPr>
        </p:nvSpPr>
        <p:spPr>
          <a:solidFill>
            <a:schemeClr val="accent2">
              <a:lumMod val="60000"/>
              <a:lumOff val="40000"/>
            </a:schemeClr>
          </a:solidFill>
        </p:spPr>
        <p:txBody>
          <a:bodyPr/>
          <a:lstStyle/>
          <a:p>
            <a:pPr algn="ctr"/>
            <a:r>
              <a:rPr lang="en-GB" dirty="0"/>
              <a:t>Prejudicing an investigation </a:t>
            </a:r>
          </a:p>
        </p:txBody>
      </p:sp>
      <p:sp>
        <p:nvSpPr>
          <p:cNvPr id="17" name="Text Placeholder 16"/>
          <p:cNvSpPr>
            <a:spLocks noGrp="1"/>
          </p:cNvSpPr>
          <p:nvPr>
            <p:ph type="body" sz="quarter" idx="53"/>
          </p:nvPr>
        </p:nvSpPr>
        <p:spPr>
          <a:xfrm>
            <a:off x="1003347" y="1718872"/>
            <a:ext cx="3846559" cy="1659599"/>
          </a:xfrm>
        </p:spPr>
        <p:txBody>
          <a:bodyPr>
            <a:normAutofit fontScale="92500" lnSpcReduction="20000"/>
          </a:bodyPr>
          <a:lstStyle/>
          <a:p>
            <a:pPr marL="0" indent="0" algn="ctr">
              <a:buNone/>
            </a:pPr>
            <a:r>
              <a:rPr lang="en-GB" sz="1300" b="1" dirty="0"/>
              <a:t>Concealing, disguising, converting transferring</a:t>
            </a:r>
          </a:p>
          <a:p>
            <a:pPr marL="0" indent="0" algn="ctr">
              <a:buNone/>
            </a:pPr>
            <a:r>
              <a:rPr lang="en-GB" sz="1300" b="1" dirty="0"/>
              <a:t>(s.327 POCA)</a:t>
            </a:r>
          </a:p>
          <a:p>
            <a:pPr marL="0" indent="0" algn="ctr">
              <a:buNone/>
            </a:pPr>
            <a:r>
              <a:rPr lang="en-GB" sz="1300" b="1" dirty="0"/>
              <a:t>Entering into / becoming concerned in an arrangement </a:t>
            </a:r>
          </a:p>
          <a:p>
            <a:pPr marL="0" indent="0" algn="ctr">
              <a:buNone/>
            </a:pPr>
            <a:r>
              <a:rPr lang="en-GB" sz="1300" b="1" dirty="0"/>
              <a:t>(s.328 POCA)</a:t>
            </a:r>
          </a:p>
          <a:p>
            <a:pPr marL="0" indent="0" algn="ctr">
              <a:buNone/>
            </a:pPr>
            <a:r>
              <a:rPr lang="en-GB" sz="1300" b="1" dirty="0"/>
              <a:t>Acquisition, use or possession (s.329 POCA</a:t>
            </a:r>
            <a:r>
              <a:rPr lang="en-GB" sz="1300" b="0" dirty="0"/>
              <a:t>)</a:t>
            </a:r>
          </a:p>
          <a:p>
            <a:pPr algn="ctr"/>
            <a:endParaRPr lang="en-GB" sz="1300" b="0" dirty="0"/>
          </a:p>
        </p:txBody>
      </p:sp>
      <p:sp>
        <p:nvSpPr>
          <p:cNvPr id="18" name="Text Placeholder 17"/>
          <p:cNvSpPr>
            <a:spLocks noGrp="1"/>
          </p:cNvSpPr>
          <p:nvPr>
            <p:ph type="body" sz="quarter" idx="54"/>
          </p:nvPr>
        </p:nvSpPr>
        <p:spPr/>
        <p:txBody>
          <a:bodyPr/>
          <a:lstStyle/>
          <a:p>
            <a:pPr marL="0" indent="0" algn="ctr">
              <a:buNone/>
            </a:pPr>
            <a:r>
              <a:rPr lang="en-GB" b="0" dirty="0"/>
              <a:t>Disclosing that a SAR or DAML has been made, or that a money laundering investigation is underway (or being contemplated), where that disclosure is likely to prejudice that investigation.</a:t>
            </a:r>
          </a:p>
        </p:txBody>
      </p:sp>
      <p:sp>
        <p:nvSpPr>
          <p:cNvPr id="19" name="Text Placeholder 18"/>
          <p:cNvSpPr>
            <a:spLocks noGrp="1"/>
          </p:cNvSpPr>
          <p:nvPr>
            <p:ph type="body" sz="quarter" idx="55"/>
          </p:nvPr>
        </p:nvSpPr>
        <p:spPr/>
        <p:txBody>
          <a:bodyPr/>
          <a:lstStyle/>
          <a:p>
            <a:pPr marL="0" indent="0" algn="ctr">
              <a:buNone/>
            </a:pPr>
            <a:r>
              <a:rPr lang="en-GB" b="0" dirty="0"/>
              <a:t>Failing to report knowledge or suspicion, or where there are reasonable grounds for knowledge or suspicion, that another person is engaged in money laundering </a:t>
            </a:r>
          </a:p>
        </p:txBody>
      </p:sp>
      <p:sp>
        <p:nvSpPr>
          <p:cNvPr id="20" name="Text Placeholder 19"/>
          <p:cNvSpPr>
            <a:spLocks noGrp="1"/>
          </p:cNvSpPr>
          <p:nvPr>
            <p:ph type="body" sz="quarter" idx="56"/>
          </p:nvPr>
        </p:nvSpPr>
        <p:spPr/>
        <p:txBody>
          <a:bodyPr/>
          <a:lstStyle/>
          <a:p>
            <a:pPr marL="0" indent="0" algn="ctr">
              <a:buNone/>
            </a:pPr>
            <a:r>
              <a:rPr lang="en-GB" b="0" dirty="0"/>
              <a:t>Knowing or suspecting a money laundering investigation is underway (or about to commence) and making a disclosure to anyone that is likely to prejudice that investigation. </a:t>
            </a:r>
          </a:p>
        </p:txBody>
      </p:sp>
    </p:spTree>
    <p:extLst>
      <p:ext uri="{BB962C8B-B14F-4D97-AF65-F5344CB8AC3E}">
        <p14:creationId xmlns:p14="http://schemas.microsoft.com/office/powerpoint/2010/main" val="3871663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noProof="0" dirty="0"/>
              <a:t>The SAR Online  reporting form </a:t>
            </a:r>
            <a:endParaRPr lang="en-GB" noProof="0" dirty="0"/>
          </a:p>
        </p:txBody>
      </p:sp>
      <p:sp>
        <p:nvSpPr>
          <p:cNvPr id="6" name="Subtitle 5"/>
          <p:cNvSpPr>
            <a:spLocks noGrp="1"/>
          </p:cNvSpPr>
          <p:nvPr>
            <p:ph type="subTitle" idx="1"/>
          </p:nvPr>
        </p:nvSpPr>
        <p:spPr/>
        <p:txBody>
          <a:bodyPr/>
          <a:lstStyle/>
          <a:p>
            <a:r>
              <a:rPr lang="en-US" sz="1800" noProof="0" dirty="0">
                <a:solidFill>
                  <a:srgbClr val="706F6F"/>
                </a:solidFill>
              </a:rPr>
              <a:t>How to construct a good quality SAR </a:t>
            </a:r>
            <a:endParaRPr lang="en-GB" noProof="0" dirty="0"/>
          </a:p>
          <a:p>
            <a:endParaRPr lang="en-GB" noProof="0" dirty="0"/>
          </a:p>
        </p:txBody>
      </p:sp>
      <p:pic>
        <p:nvPicPr>
          <p:cNvPr id="17" name="Content Placeholder 16"/>
          <p:cNvPicPr>
            <a:picLocks noGrp="1" noChangeAspect="1"/>
          </p:cNvPicPr>
          <p:nvPr>
            <p:ph idx="13"/>
          </p:nvPr>
        </p:nvPicPr>
        <p:blipFill>
          <a:blip r:embed="rId3"/>
          <a:srcRect/>
          <a:stretch/>
        </p:blipFill>
        <p:spPr>
          <a:xfrm>
            <a:off x="953957" y="1992760"/>
            <a:ext cx="4170624" cy="3139180"/>
          </a:xfrm>
        </p:spPr>
      </p:pic>
    </p:spTree>
    <p:extLst>
      <p:ext uri="{BB962C8B-B14F-4D97-AF65-F5344CB8AC3E}">
        <p14:creationId xmlns:p14="http://schemas.microsoft.com/office/powerpoint/2010/main" val="116941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A7C8C4"/>
        </a:solidFill>
        <a:effectLst/>
      </p:bgPr>
    </p:bg>
    <p:spTree>
      <p:nvGrpSpPr>
        <p:cNvPr id="1" name=""/>
        <p:cNvGrpSpPr/>
        <p:nvPr/>
      </p:nvGrpSpPr>
      <p:grpSpPr>
        <a:xfrm>
          <a:off x="0" y="0"/>
          <a:ext cx="0" cy="0"/>
          <a:chOff x="0" y="0"/>
          <a:chExt cx="0" cy="0"/>
        </a:xfrm>
      </p:grpSpPr>
      <p:sp>
        <p:nvSpPr>
          <p:cNvPr id="3" name="Footer Placeholder 3"/>
          <p:cNvSpPr>
            <a:spLocks noGrp="1"/>
          </p:cNvSpPr>
          <p:nvPr>
            <p:ph type="ftr" sz="quarter" idx="3"/>
          </p:nvPr>
        </p:nvSpPr>
        <p:spPr>
          <a:xfrm>
            <a:off x="10884558" y="6489040"/>
            <a:ext cx="1224231" cy="365125"/>
          </a:xfrm>
          <a:prstGeom prst="rect">
            <a:avLst/>
          </a:prstGeom>
        </p:spPr>
        <p:txBody>
          <a:bodyPr/>
          <a:lstStyle/>
          <a:p>
            <a:r>
              <a:rPr lang="de-DE" dirty="0">
                <a:solidFill>
                  <a:schemeClr val="tx1"/>
                </a:solidFill>
              </a:rPr>
              <a:t>© ICAEW 2021</a:t>
            </a:r>
            <a:endParaRPr lang="en-US" dirty="0">
              <a:solidFill>
                <a:schemeClr val="tx1"/>
              </a:solidFill>
            </a:endParaRPr>
          </a:p>
        </p:txBody>
      </p:sp>
      <p:sp>
        <p:nvSpPr>
          <p:cNvPr id="2" name="TextBox 1"/>
          <p:cNvSpPr txBox="1"/>
          <p:nvPr/>
        </p:nvSpPr>
        <p:spPr>
          <a:xfrm>
            <a:off x="5019675" y="5461907"/>
            <a:ext cx="1714500" cy="1027133"/>
          </a:xfrm>
          <a:prstGeom prst="rect">
            <a:avLst/>
          </a:prstGeom>
        </p:spPr>
        <p:txBody>
          <a:bodyPr wrap="none" rtlCol="0">
            <a:noAutofit/>
          </a:bodyPr>
          <a:lstStyle/>
          <a:p>
            <a:pPr algn="ctr"/>
            <a:endParaRPr lang="en-GB" dirty="0"/>
          </a:p>
          <a:p>
            <a:pPr algn="ctr"/>
            <a:endParaRPr lang="en-GB" dirty="0"/>
          </a:p>
          <a:p>
            <a:pPr algn="ctr"/>
            <a:r>
              <a:rPr lang="en-GB" sz="1600" dirty="0"/>
              <a:t>icaew.com</a:t>
            </a:r>
          </a:p>
        </p:txBody>
      </p:sp>
    </p:spTree>
    <p:extLst>
      <p:ext uri="{BB962C8B-B14F-4D97-AF65-F5344CB8AC3E}">
        <p14:creationId xmlns:p14="http://schemas.microsoft.com/office/powerpoint/2010/main" val="561861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noProof="0" dirty="0"/>
              <a:t>The SAR Online reporting form</a:t>
            </a:r>
            <a:br>
              <a:rPr lang="en-US" noProof="0" dirty="0"/>
            </a:br>
            <a:r>
              <a:rPr lang="en-US" noProof="0" dirty="0"/>
              <a:t>Step 1 (SAR Header)</a:t>
            </a:r>
            <a:endParaRPr lang="en-GB" noProof="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8296372"/>
              </p:ext>
            </p:extLst>
          </p:nvPr>
        </p:nvGraphicFramePr>
        <p:xfrm>
          <a:off x="994952" y="1687513"/>
          <a:ext cx="10779036" cy="4961634"/>
        </p:xfrm>
        <a:graphic>
          <a:graphicData uri="http://schemas.openxmlformats.org/drawingml/2006/table">
            <a:tbl>
              <a:tblPr firstRow="1" bandRow="1">
                <a:tableStyleId>{21E4AEA4-8DFA-4A89-87EB-49C32662AFE0}</a:tableStyleId>
              </a:tblPr>
              <a:tblGrid>
                <a:gridCol w="2694759">
                  <a:extLst>
                    <a:ext uri="{9D8B030D-6E8A-4147-A177-3AD203B41FA5}">
                      <a16:colId xmlns:a16="http://schemas.microsoft.com/office/drawing/2014/main" val="20000"/>
                    </a:ext>
                  </a:extLst>
                </a:gridCol>
                <a:gridCol w="2694759">
                  <a:extLst>
                    <a:ext uri="{9D8B030D-6E8A-4147-A177-3AD203B41FA5}">
                      <a16:colId xmlns:a16="http://schemas.microsoft.com/office/drawing/2014/main" val="20001"/>
                    </a:ext>
                  </a:extLst>
                </a:gridCol>
                <a:gridCol w="2694759">
                  <a:extLst>
                    <a:ext uri="{9D8B030D-6E8A-4147-A177-3AD203B41FA5}">
                      <a16:colId xmlns:a16="http://schemas.microsoft.com/office/drawing/2014/main" val="20002"/>
                    </a:ext>
                  </a:extLst>
                </a:gridCol>
                <a:gridCol w="2694759">
                  <a:extLst>
                    <a:ext uri="{9D8B030D-6E8A-4147-A177-3AD203B41FA5}">
                      <a16:colId xmlns:a16="http://schemas.microsoft.com/office/drawing/2014/main" val="20003"/>
                    </a:ext>
                  </a:extLst>
                </a:gridCol>
              </a:tblGrid>
              <a:tr h="450440">
                <a:tc>
                  <a:txBody>
                    <a:bodyPr/>
                    <a:lstStyle/>
                    <a:p>
                      <a:r>
                        <a:rPr lang="en-GB" sz="1400" b="1" dirty="0">
                          <a:solidFill>
                            <a:schemeClr val="bg1"/>
                          </a:solidFill>
                        </a:rPr>
                        <a:t>SECTION </a:t>
                      </a:r>
                    </a:p>
                  </a:txBody>
                  <a:tcPr/>
                </a:tc>
                <a:tc>
                  <a:txBody>
                    <a:bodyPr/>
                    <a:lstStyle/>
                    <a:p>
                      <a:r>
                        <a:rPr lang="en-GB" sz="1400" b="1" dirty="0">
                          <a:solidFill>
                            <a:schemeClr val="bg1"/>
                          </a:solidFill>
                        </a:rPr>
                        <a:t>INFORMATION </a:t>
                      </a:r>
                    </a:p>
                  </a:txBody>
                  <a:tcPr/>
                </a:tc>
                <a:tc>
                  <a:txBody>
                    <a:bodyPr/>
                    <a:lstStyle/>
                    <a:p>
                      <a:r>
                        <a:rPr lang="en-GB" sz="1400" b="1" dirty="0">
                          <a:solidFill>
                            <a:schemeClr val="bg1"/>
                          </a:solidFill>
                        </a:rPr>
                        <a:t>TIPS </a:t>
                      </a:r>
                    </a:p>
                  </a:txBody>
                  <a:tcPr/>
                </a:tc>
                <a:tc>
                  <a:txBody>
                    <a:bodyPr/>
                    <a:lstStyle/>
                    <a:p>
                      <a:pPr marL="0" indent="0">
                        <a:buFont typeface="Arial" panose="020B0604020202020204" pitchFamily="34" charset="0"/>
                        <a:buNone/>
                      </a:pPr>
                      <a:r>
                        <a:rPr lang="en-GB" sz="1400" b="1" dirty="0">
                          <a:solidFill>
                            <a:schemeClr val="bg1"/>
                          </a:solidFill>
                        </a:rPr>
                        <a:t>SAMPLE TEXT </a:t>
                      </a:r>
                    </a:p>
                  </a:txBody>
                  <a:tcPr/>
                </a:tc>
                <a:extLst>
                  <a:ext uri="{0D108BD9-81ED-4DB2-BD59-A6C34878D82A}">
                    <a16:rowId xmlns:a16="http://schemas.microsoft.com/office/drawing/2014/main" val="10000"/>
                  </a:ext>
                </a:extLst>
              </a:tr>
              <a:tr h="518314">
                <a:tc>
                  <a:txBody>
                    <a:bodyPr/>
                    <a:lstStyle/>
                    <a:p>
                      <a:r>
                        <a:rPr lang="en-GB" sz="1400" b="0" dirty="0">
                          <a:solidFill>
                            <a:schemeClr val="tx1"/>
                          </a:solidFill>
                        </a:rPr>
                        <a:t>Your Reference </a:t>
                      </a:r>
                    </a:p>
                  </a:txBody>
                  <a:tcPr/>
                </a:tc>
                <a:tc>
                  <a:txBody>
                    <a:bodyPr/>
                    <a:lstStyle/>
                    <a:p>
                      <a:r>
                        <a:rPr lang="en-GB" sz="1400" b="0" dirty="0">
                          <a:solidFill>
                            <a:schemeClr val="tx1"/>
                          </a:solidFill>
                        </a:rPr>
                        <a:t>Include your own internal reference number here </a:t>
                      </a:r>
                    </a:p>
                  </a:txBody>
                  <a:tcPr/>
                </a:tc>
                <a:tc>
                  <a:txBody>
                    <a:bodyPr/>
                    <a:lstStyle/>
                    <a:p>
                      <a:r>
                        <a:rPr lang="en-GB" sz="1400" b="0" dirty="0">
                          <a:solidFill>
                            <a:schemeClr val="tx1"/>
                          </a:solidFill>
                        </a:rPr>
                        <a:t>All fields marked with a red asterisk must be completed. </a:t>
                      </a:r>
                    </a:p>
                  </a:txBody>
                  <a:tcPr/>
                </a:tc>
                <a:tc>
                  <a:txBody>
                    <a:bodyPr/>
                    <a:lstStyle/>
                    <a:p>
                      <a:pPr marL="171450" indent="-171450">
                        <a:buFont typeface="Arial" panose="020B0604020202020204" pitchFamily="34" charset="0"/>
                        <a:buChar char="•"/>
                      </a:pPr>
                      <a:endParaRPr lang="en-GB" sz="1400" b="0" dirty="0">
                        <a:solidFill>
                          <a:schemeClr val="tx1"/>
                        </a:solidFill>
                      </a:endParaRPr>
                    </a:p>
                  </a:txBody>
                  <a:tcPr/>
                </a:tc>
                <a:extLst>
                  <a:ext uri="{0D108BD9-81ED-4DB2-BD59-A6C34878D82A}">
                    <a16:rowId xmlns:a16="http://schemas.microsoft.com/office/drawing/2014/main" val="10001"/>
                  </a:ext>
                </a:extLst>
              </a:tr>
              <a:tr h="925561">
                <a:tc>
                  <a:txBody>
                    <a:bodyPr/>
                    <a:lstStyle/>
                    <a:p>
                      <a:r>
                        <a:rPr lang="en-GB" sz="1400" b="0" dirty="0">
                          <a:solidFill>
                            <a:schemeClr val="tx1"/>
                          </a:solidFill>
                        </a:rPr>
                        <a:t>SAR Type </a:t>
                      </a:r>
                    </a:p>
                  </a:txBody>
                  <a:tcPr/>
                </a:tc>
                <a:tc>
                  <a:txBody>
                    <a:bodyPr/>
                    <a:lstStyle/>
                    <a:p>
                      <a:r>
                        <a:rPr lang="en-GB" sz="1400" b="0" dirty="0">
                          <a:solidFill>
                            <a:schemeClr val="tx1"/>
                          </a:solidFill>
                        </a:rPr>
                        <a:t>Select the type of report being made.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tx1"/>
                          </a:solidFill>
                        </a:rPr>
                        <a:t>This is where you should enter key information, including whether you are seeking a DAML</a:t>
                      </a:r>
                    </a:p>
                  </a:txBody>
                  <a:tcPr/>
                </a:tc>
                <a:tc>
                  <a:txBody>
                    <a:bodyPr/>
                    <a:lstStyle/>
                    <a:p>
                      <a:pPr marL="0" indent="0">
                        <a:buFont typeface="Arial" panose="020B0604020202020204" pitchFamily="34" charset="0"/>
                        <a:buNone/>
                      </a:pPr>
                      <a:endParaRPr lang="en-GB" sz="1400" b="0" dirty="0">
                        <a:solidFill>
                          <a:schemeClr val="tx1"/>
                        </a:solidFill>
                      </a:endParaRPr>
                    </a:p>
                  </a:txBody>
                  <a:tcPr/>
                </a:tc>
                <a:extLst>
                  <a:ext uri="{0D108BD9-81ED-4DB2-BD59-A6C34878D82A}">
                    <a16:rowId xmlns:a16="http://schemas.microsoft.com/office/drawing/2014/main" val="10002"/>
                  </a:ext>
                </a:extLst>
              </a:tr>
              <a:tr h="1471642">
                <a:tc>
                  <a:txBody>
                    <a:bodyPr/>
                    <a:lstStyle/>
                    <a:p>
                      <a:r>
                        <a:rPr lang="en-GB" sz="1400" dirty="0"/>
                        <a:t>Related Disclosure ID</a:t>
                      </a:r>
                    </a:p>
                  </a:txBody>
                  <a:tcPr/>
                </a:tc>
                <a:tc>
                  <a:txBody>
                    <a:bodyPr/>
                    <a:lstStyle/>
                    <a:p>
                      <a:r>
                        <a:rPr lang="en-GB" sz="1400" dirty="0"/>
                        <a:t>Make reference to any previous SAR to assist law enforcement </a:t>
                      </a:r>
                    </a:p>
                    <a:p>
                      <a:endParaRPr lang="en-GB"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Include the 7-digit NCA URN (not your internal reference number)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Explain why the additional report is being made</a:t>
                      </a:r>
                    </a:p>
                    <a:p>
                      <a:endParaRPr lang="en-GB" sz="1400" dirty="0"/>
                    </a:p>
                    <a:p>
                      <a:r>
                        <a:rPr lang="en-GB" sz="1400" dirty="0"/>
                        <a:t>Each SAR is considered on its own merits, so be sure to explain the reason for your further suspicion.</a:t>
                      </a:r>
                    </a:p>
                  </a:txBody>
                  <a:tcPr/>
                </a:tc>
                <a:tc>
                  <a:txBody>
                    <a:bodyPr/>
                    <a:lstStyle/>
                    <a:p>
                      <a:endParaRPr lang="en-GB" sz="1400" dirty="0"/>
                    </a:p>
                  </a:txBody>
                  <a:tcPr/>
                </a:tc>
                <a:extLst>
                  <a:ext uri="{0D108BD9-81ED-4DB2-BD59-A6C34878D82A}">
                    <a16:rowId xmlns:a16="http://schemas.microsoft.com/office/drawing/2014/main" val="2811741986"/>
                  </a:ext>
                </a:extLst>
              </a:tr>
              <a:tr h="888538">
                <a:tc>
                  <a:txBody>
                    <a:bodyPr/>
                    <a:lstStyle/>
                    <a:p>
                      <a:r>
                        <a:rPr lang="en-GB" sz="1400" dirty="0"/>
                        <a:t>Consent Required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tx1"/>
                          </a:solidFill>
                        </a:rPr>
                        <a:t>Tick the “Consent” box if a Defence Against Money Laundering (DAML) is being sought</a:t>
                      </a:r>
                    </a:p>
                  </a:txBody>
                  <a:tcPr/>
                </a:tc>
                <a:tc>
                  <a:txBody>
                    <a:bodyPr/>
                    <a:lstStyle/>
                    <a:p>
                      <a:endParaRPr lang="en-GB" sz="1400" dirty="0"/>
                    </a:p>
                  </a:txBody>
                  <a:tcPr/>
                </a:tc>
                <a:tc>
                  <a:txBody>
                    <a:bodyPr/>
                    <a:lstStyle/>
                    <a:p>
                      <a:endParaRPr lang="en-GB" sz="1400" dirty="0"/>
                    </a:p>
                  </a:txBody>
                  <a:tcPr/>
                </a:tc>
                <a:extLst>
                  <a:ext uri="{0D108BD9-81ED-4DB2-BD59-A6C34878D82A}">
                    <a16:rowId xmlns:a16="http://schemas.microsoft.com/office/drawing/2014/main" val="762574970"/>
                  </a:ext>
                </a:extLst>
              </a:tr>
              <a:tr h="321632">
                <a:tc gridSpan="4">
                  <a:txBody>
                    <a:bodyPr/>
                    <a:lstStyle/>
                    <a:p>
                      <a:pPr algn="ctr"/>
                      <a:r>
                        <a:rPr lang="en-US" sz="1400" b="1" dirty="0">
                          <a:solidFill>
                            <a:schemeClr val="tx1"/>
                          </a:solidFill>
                        </a:rPr>
                        <a:t>SAR Online has an automatic timeout of 20 minutes – always save your work!</a:t>
                      </a:r>
                    </a:p>
                    <a:p>
                      <a:pPr algn="ctr"/>
                      <a:r>
                        <a:rPr lang="en-US" sz="1400" b="1" dirty="0">
                          <a:solidFill>
                            <a:schemeClr val="tx1"/>
                          </a:solidFill>
                        </a:rPr>
                        <a:t>Save a copy of the SAR / DAML for your records before it is submitted. </a:t>
                      </a:r>
                    </a:p>
                  </a:txBody>
                  <a:tcPr/>
                </a:tc>
                <a:tc hMerge="1">
                  <a:txBody>
                    <a:bodyPr/>
                    <a:lstStyle/>
                    <a:p>
                      <a:endParaRPr lang="en-GB" sz="1100" b="0" dirty="0">
                        <a:solidFill>
                          <a:schemeClr val="bg1"/>
                        </a:solidFill>
                      </a:endParaRPr>
                    </a:p>
                  </a:txBody>
                  <a:tcPr/>
                </a:tc>
                <a:tc hMerge="1">
                  <a:txBody>
                    <a:bodyPr/>
                    <a:lstStyle/>
                    <a:p>
                      <a:endParaRPr lang="en-GB" sz="1100" b="0" dirty="0">
                        <a:solidFill>
                          <a:schemeClr val="bg1"/>
                        </a:solidFill>
                      </a:endParaRPr>
                    </a:p>
                  </a:txBody>
                  <a:tcPr/>
                </a:tc>
                <a:tc hMerge="1">
                  <a:txBody>
                    <a:bodyPr/>
                    <a:lstStyle/>
                    <a:p>
                      <a:pPr marL="0" indent="0">
                        <a:buFont typeface="Arial" panose="020B0604020202020204" pitchFamily="34" charset="0"/>
                        <a:buNone/>
                      </a:pPr>
                      <a:endParaRPr lang="en-GB" sz="1100" b="0" dirty="0">
                        <a:solidFill>
                          <a:schemeClr val="bg1"/>
                        </a:solidFill>
                      </a:endParaRPr>
                    </a:p>
                  </a:txBody>
                  <a:tcPr/>
                </a:tc>
                <a:extLst>
                  <a:ext uri="{0D108BD9-81ED-4DB2-BD59-A6C34878D82A}">
                    <a16:rowId xmlns:a16="http://schemas.microsoft.com/office/drawing/2014/main" val="3900917386"/>
                  </a:ext>
                </a:extLst>
              </a:tr>
            </a:tbl>
          </a:graphicData>
        </a:graphic>
      </p:graphicFrame>
    </p:spTree>
    <p:extLst>
      <p:ext uri="{BB962C8B-B14F-4D97-AF65-F5344CB8AC3E}">
        <p14:creationId xmlns:p14="http://schemas.microsoft.com/office/powerpoint/2010/main" val="34457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noProof="0" dirty="0"/>
              <a:t>The SAR Online reporting form</a:t>
            </a:r>
            <a:br>
              <a:rPr lang="en-US" noProof="0" dirty="0"/>
            </a:br>
            <a:r>
              <a:rPr lang="en-US" noProof="0" dirty="0"/>
              <a:t>Step 2 (Main Subject)</a:t>
            </a:r>
            <a:endParaRPr lang="en-GB" noProof="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8399232"/>
              </p:ext>
            </p:extLst>
          </p:nvPr>
        </p:nvGraphicFramePr>
        <p:xfrm>
          <a:off x="994952" y="1687512"/>
          <a:ext cx="10779036" cy="4979242"/>
        </p:xfrm>
        <a:graphic>
          <a:graphicData uri="http://schemas.openxmlformats.org/drawingml/2006/table">
            <a:tbl>
              <a:tblPr firstRow="1" bandRow="1">
                <a:tableStyleId>{21E4AEA4-8DFA-4A89-87EB-49C32662AFE0}</a:tableStyleId>
              </a:tblPr>
              <a:tblGrid>
                <a:gridCol w="2694759">
                  <a:extLst>
                    <a:ext uri="{9D8B030D-6E8A-4147-A177-3AD203B41FA5}">
                      <a16:colId xmlns:a16="http://schemas.microsoft.com/office/drawing/2014/main" val="20000"/>
                    </a:ext>
                  </a:extLst>
                </a:gridCol>
                <a:gridCol w="2694759">
                  <a:extLst>
                    <a:ext uri="{9D8B030D-6E8A-4147-A177-3AD203B41FA5}">
                      <a16:colId xmlns:a16="http://schemas.microsoft.com/office/drawing/2014/main" val="20001"/>
                    </a:ext>
                  </a:extLst>
                </a:gridCol>
                <a:gridCol w="2694759">
                  <a:extLst>
                    <a:ext uri="{9D8B030D-6E8A-4147-A177-3AD203B41FA5}">
                      <a16:colId xmlns:a16="http://schemas.microsoft.com/office/drawing/2014/main" val="20002"/>
                    </a:ext>
                  </a:extLst>
                </a:gridCol>
                <a:gridCol w="2694759">
                  <a:extLst>
                    <a:ext uri="{9D8B030D-6E8A-4147-A177-3AD203B41FA5}">
                      <a16:colId xmlns:a16="http://schemas.microsoft.com/office/drawing/2014/main" val="20003"/>
                    </a:ext>
                  </a:extLst>
                </a:gridCol>
              </a:tblGrid>
              <a:tr h="642969">
                <a:tc>
                  <a:txBody>
                    <a:bodyPr/>
                    <a:lstStyle/>
                    <a:p>
                      <a:r>
                        <a:rPr lang="en-GB" sz="1400" b="1" dirty="0">
                          <a:solidFill>
                            <a:schemeClr val="bg1"/>
                          </a:solidFill>
                        </a:rPr>
                        <a:t>SECTION </a:t>
                      </a:r>
                    </a:p>
                  </a:txBody>
                  <a:tcPr/>
                </a:tc>
                <a:tc>
                  <a:txBody>
                    <a:bodyPr/>
                    <a:lstStyle/>
                    <a:p>
                      <a:r>
                        <a:rPr lang="en-GB" sz="1400" b="1" dirty="0">
                          <a:solidFill>
                            <a:schemeClr val="bg1"/>
                          </a:solidFill>
                        </a:rPr>
                        <a:t>INFORMATION </a:t>
                      </a:r>
                    </a:p>
                  </a:txBody>
                  <a:tcPr/>
                </a:tc>
                <a:tc>
                  <a:txBody>
                    <a:bodyPr/>
                    <a:lstStyle/>
                    <a:p>
                      <a:r>
                        <a:rPr lang="en-GB" sz="1400" b="1" dirty="0">
                          <a:solidFill>
                            <a:schemeClr val="bg1"/>
                          </a:solidFill>
                        </a:rPr>
                        <a:t>TIPS </a:t>
                      </a:r>
                    </a:p>
                  </a:txBody>
                  <a:tcPr/>
                </a:tc>
                <a:tc>
                  <a:txBody>
                    <a:bodyPr/>
                    <a:lstStyle/>
                    <a:p>
                      <a:pPr marL="0" indent="0">
                        <a:buFont typeface="Arial" panose="020B0604020202020204" pitchFamily="34" charset="0"/>
                        <a:buNone/>
                      </a:pPr>
                      <a:r>
                        <a:rPr lang="en-GB" sz="1400" b="1" dirty="0">
                          <a:solidFill>
                            <a:schemeClr val="bg1"/>
                          </a:solidFill>
                        </a:rPr>
                        <a:t>SAMPLE TEXT </a:t>
                      </a:r>
                    </a:p>
                  </a:txBody>
                  <a:tcPr/>
                </a:tc>
                <a:extLst>
                  <a:ext uri="{0D108BD9-81ED-4DB2-BD59-A6C34878D82A}">
                    <a16:rowId xmlns:a16="http://schemas.microsoft.com/office/drawing/2014/main" val="10000"/>
                  </a:ext>
                </a:extLst>
              </a:tr>
              <a:tr h="1326990">
                <a:tc>
                  <a:txBody>
                    <a:bodyPr/>
                    <a:lstStyle/>
                    <a:p>
                      <a:r>
                        <a:rPr lang="en-GB" sz="1400" b="0" dirty="0">
                          <a:solidFill>
                            <a:schemeClr val="tx1"/>
                          </a:solidFill>
                        </a:rPr>
                        <a:t>Main Person</a:t>
                      </a:r>
                    </a:p>
                  </a:txBody>
                  <a:tcPr/>
                </a:tc>
                <a:tc>
                  <a:txBody>
                    <a:bodyPr/>
                    <a:lstStyle/>
                    <a:p>
                      <a:r>
                        <a:rPr lang="en-GB" sz="1400" b="0" dirty="0">
                          <a:solidFill>
                            <a:schemeClr val="tx1"/>
                          </a:solidFill>
                        </a:rPr>
                        <a:t>For individuals, include full names, dates of birth, nationality, NI or other identification numbers, full addresses including postcodes, email addresses and telephone numbers</a:t>
                      </a:r>
                    </a:p>
                  </a:txBody>
                  <a:tcPr/>
                </a:tc>
                <a:tc>
                  <a:txBody>
                    <a:bodyPr/>
                    <a:lstStyle/>
                    <a:p>
                      <a:r>
                        <a:rPr lang="en-GB" sz="1400" b="0" dirty="0">
                          <a:solidFill>
                            <a:schemeClr val="tx1"/>
                          </a:solidFill>
                        </a:rPr>
                        <a:t>All fields marked with a red asterisk must be completed. </a:t>
                      </a:r>
                    </a:p>
                  </a:txBody>
                  <a:tcPr/>
                </a:tc>
                <a:tc>
                  <a:txBody>
                    <a:bodyPr/>
                    <a:lstStyle/>
                    <a:p>
                      <a:pPr marL="171450" indent="-171450">
                        <a:buFont typeface="Arial" panose="020B0604020202020204" pitchFamily="34" charset="0"/>
                        <a:buChar char="•"/>
                      </a:pPr>
                      <a:endParaRPr lang="en-GB" sz="1400" b="0" dirty="0">
                        <a:solidFill>
                          <a:schemeClr val="tx1"/>
                        </a:solidFill>
                      </a:endParaRPr>
                    </a:p>
                  </a:txBody>
                  <a:tcPr/>
                </a:tc>
                <a:extLst>
                  <a:ext uri="{0D108BD9-81ED-4DB2-BD59-A6C34878D82A}">
                    <a16:rowId xmlns:a16="http://schemas.microsoft.com/office/drawing/2014/main" val="10001"/>
                  </a:ext>
                </a:extLst>
              </a:tr>
              <a:tr h="1805576">
                <a:tc>
                  <a:txBody>
                    <a:bodyPr/>
                    <a:lstStyle/>
                    <a:p>
                      <a:r>
                        <a:rPr lang="en-GB" sz="1400" b="0" dirty="0">
                          <a:solidFill>
                            <a:schemeClr val="tx1"/>
                          </a:solidFill>
                        </a:rPr>
                        <a:t>Main Legal Entity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tx1"/>
                          </a:solidFill>
                        </a:rPr>
                        <a:t>For entities, include full legal names, trading names and addresses, country of incorporation, registered addresses, details of beneficial ownership (if relevant to suspicion), Companies House reference numbers, email addresses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tx1"/>
                          </a:solidFill>
                        </a:rPr>
                        <a:t>This is where you should enter key information, including whether you are seeking a DAML</a:t>
                      </a:r>
                    </a:p>
                  </a:txBody>
                  <a:tcPr/>
                </a:tc>
                <a:tc>
                  <a:txBody>
                    <a:bodyPr/>
                    <a:lstStyle/>
                    <a:p>
                      <a:pPr marL="0" indent="0">
                        <a:buFont typeface="Arial" panose="020B0604020202020204" pitchFamily="34" charset="0"/>
                        <a:buNone/>
                      </a:pPr>
                      <a:endParaRPr lang="en-GB" sz="1400" b="0" dirty="0">
                        <a:solidFill>
                          <a:schemeClr val="tx1"/>
                        </a:solidFill>
                      </a:endParaRPr>
                    </a:p>
                  </a:txBody>
                  <a:tcPr/>
                </a:tc>
                <a:extLst>
                  <a:ext uri="{0D108BD9-81ED-4DB2-BD59-A6C34878D82A}">
                    <a16:rowId xmlns:a16="http://schemas.microsoft.com/office/drawing/2014/main" val="10002"/>
                  </a:ext>
                </a:extLst>
              </a:tr>
              <a:tr h="739633">
                <a:tc gridSpan="4">
                  <a:txBody>
                    <a:bodyPr/>
                    <a:lstStyle/>
                    <a:p>
                      <a:pPr algn="ctr"/>
                      <a:r>
                        <a:rPr lang="en-US" sz="1400" b="1" dirty="0">
                          <a:solidFill>
                            <a:schemeClr val="tx1"/>
                          </a:solidFill>
                        </a:rPr>
                        <a:t>SAR Online has an automatic timeout of 20 minutes – always save your work!</a:t>
                      </a:r>
                    </a:p>
                    <a:p>
                      <a:pPr algn="ctr"/>
                      <a:r>
                        <a:rPr lang="en-US" sz="1400" b="1" dirty="0">
                          <a:solidFill>
                            <a:schemeClr val="tx1"/>
                          </a:solidFill>
                        </a:rPr>
                        <a:t>Save a copy of the SAR / DAML for your records before it is submitted. </a:t>
                      </a:r>
                    </a:p>
                  </a:txBody>
                  <a:tcPr/>
                </a:tc>
                <a:tc hMerge="1">
                  <a:txBody>
                    <a:bodyPr/>
                    <a:lstStyle/>
                    <a:p>
                      <a:endParaRPr lang="en-GB" sz="1100" b="0" dirty="0">
                        <a:solidFill>
                          <a:schemeClr val="bg1"/>
                        </a:solidFill>
                      </a:endParaRPr>
                    </a:p>
                  </a:txBody>
                  <a:tcPr/>
                </a:tc>
                <a:tc hMerge="1">
                  <a:txBody>
                    <a:bodyPr/>
                    <a:lstStyle/>
                    <a:p>
                      <a:endParaRPr lang="en-GB" sz="1100" b="0" dirty="0">
                        <a:solidFill>
                          <a:schemeClr val="bg1"/>
                        </a:solidFill>
                      </a:endParaRPr>
                    </a:p>
                  </a:txBody>
                  <a:tcPr/>
                </a:tc>
                <a:tc hMerge="1">
                  <a:txBody>
                    <a:bodyPr/>
                    <a:lstStyle/>
                    <a:p>
                      <a:pPr marL="0" indent="0">
                        <a:buFont typeface="Arial" panose="020B0604020202020204" pitchFamily="34" charset="0"/>
                        <a:buNone/>
                      </a:pPr>
                      <a:endParaRPr lang="en-GB" sz="1100" b="0" dirty="0">
                        <a:solidFill>
                          <a:schemeClr val="bg1"/>
                        </a:solidFill>
                      </a:endParaRPr>
                    </a:p>
                  </a:txBody>
                  <a:tcPr/>
                </a:tc>
                <a:extLst>
                  <a:ext uri="{0D108BD9-81ED-4DB2-BD59-A6C34878D82A}">
                    <a16:rowId xmlns:a16="http://schemas.microsoft.com/office/drawing/2014/main" val="3900917386"/>
                  </a:ext>
                </a:extLst>
              </a:tr>
            </a:tbl>
          </a:graphicData>
        </a:graphic>
      </p:graphicFrame>
    </p:spTree>
    <p:extLst>
      <p:ext uri="{BB962C8B-B14F-4D97-AF65-F5344CB8AC3E}">
        <p14:creationId xmlns:p14="http://schemas.microsoft.com/office/powerpoint/2010/main" val="3161281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noProof="0" dirty="0"/>
              <a:t>The SAR Online reporting form</a:t>
            </a:r>
            <a:br>
              <a:rPr lang="en-US" noProof="0" dirty="0"/>
            </a:br>
            <a:r>
              <a:rPr lang="en-US" noProof="0" dirty="0"/>
              <a:t>Step 3 (Associated Subject)</a:t>
            </a:r>
            <a:endParaRPr lang="en-GB" noProof="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82531053"/>
              </p:ext>
            </p:extLst>
          </p:nvPr>
        </p:nvGraphicFramePr>
        <p:xfrm>
          <a:off x="994952" y="1687512"/>
          <a:ext cx="10779036" cy="4857322"/>
        </p:xfrm>
        <a:graphic>
          <a:graphicData uri="http://schemas.openxmlformats.org/drawingml/2006/table">
            <a:tbl>
              <a:tblPr firstRow="1" bandRow="1">
                <a:tableStyleId>{21E4AEA4-8DFA-4A89-87EB-49C32662AFE0}</a:tableStyleId>
              </a:tblPr>
              <a:tblGrid>
                <a:gridCol w="2694759">
                  <a:extLst>
                    <a:ext uri="{9D8B030D-6E8A-4147-A177-3AD203B41FA5}">
                      <a16:colId xmlns:a16="http://schemas.microsoft.com/office/drawing/2014/main" val="20000"/>
                    </a:ext>
                  </a:extLst>
                </a:gridCol>
                <a:gridCol w="2694759">
                  <a:extLst>
                    <a:ext uri="{9D8B030D-6E8A-4147-A177-3AD203B41FA5}">
                      <a16:colId xmlns:a16="http://schemas.microsoft.com/office/drawing/2014/main" val="20001"/>
                    </a:ext>
                  </a:extLst>
                </a:gridCol>
                <a:gridCol w="2694759">
                  <a:extLst>
                    <a:ext uri="{9D8B030D-6E8A-4147-A177-3AD203B41FA5}">
                      <a16:colId xmlns:a16="http://schemas.microsoft.com/office/drawing/2014/main" val="20002"/>
                    </a:ext>
                  </a:extLst>
                </a:gridCol>
                <a:gridCol w="2694759">
                  <a:extLst>
                    <a:ext uri="{9D8B030D-6E8A-4147-A177-3AD203B41FA5}">
                      <a16:colId xmlns:a16="http://schemas.microsoft.com/office/drawing/2014/main" val="20003"/>
                    </a:ext>
                  </a:extLst>
                </a:gridCol>
              </a:tblGrid>
              <a:tr h="642969">
                <a:tc>
                  <a:txBody>
                    <a:bodyPr/>
                    <a:lstStyle/>
                    <a:p>
                      <a:r>
                        <a:rPr lang="en-GB" sz="1400" b="0" dirty="0">
                          <a:solidFill>
                            <a:schemeClr val="bg1"/>
                          </a:solidFill>
                        </a:rPr>
                        <a:t>SECTION </a:t>
                      </a:r>
                    </a:p>
                  </a:txBody>
                  <a:tcPr/>
                </a:tc>
                <a:tc>
                  <a:txBody>
                    <a:bodyPr/>
                    <a:lstStyle/>
                    <a:p>
                      <a:r>
                        <a:rPr lang="en-GB" sz="1400" b="0" dirty="0">
                          <a:solidFill>
                            <a:schemeClr val="bg1"/>
                          </a:solidFill>
                        </a:rPr>
                        <a:t>INFORMATION </a:t>
                      </a:r>
                    </a:p>
                  </a:txBody>
                  <a:tcPr/>
                </a:tc>
                <a:tc>
                  <a:txBody>
                    <a:bodyPr/>
                    <a:lstStyle/>
                    <a:p>
                      <a:r>
                        <a:rPr lang="en-GB" sz="1400" b="0" dirty="0">
                          <a:solidFill>
                            <a:schemeClr val="bg1"/>
                          </a:solidFill>
                        </a:rPr>
                        <a:t>TIPS </a:t>
                      </a:r>
                    </a:p>
                  </a:txBody>
                  <a:tcPr/>
                </a:tc>
                <a:tc>
                  <a:txBody>
                    <a:bodyPr/>
                    <a:lstStyle/>
                    <a:p>
                      <a:pPr marL="0" indent="0">
                        <a:buFont typeface="Arial" panose="020B0604020202020204" pitchFamily="34" charset="0"/>
                        <a:buNone/>
                      </a:pPr>
                      <a:r>
                        <a:rPr lang="en-GB" sz="1400" b="0" dirty="0">
                          <a:solidFill>
                            <a:schemeClr val="bg1"/>
                          </a:solidFill>
                        </a:rPr>
                        <a:t>SAMPLE TEXT </a:t>
                      </a:r>
                    </a:p>
                  </a:txBody>
                  <a:tcPr/>
                </a:tc>
                <a:extLst>
                  <a:ext uri="{0D108BD9-81ED-4DB2-BD59-A6C34878D82A}">
                    <a16:rowId xmlns:a16="http://schemas.microsoft.com/office/drawing/2014/main" val="10000"/>
                  </a:ext>
                </a:extLst>
              </a:tr>
              <a:tr h="1326990">
                <a:tc>
                  <a:txBody>
                    <a:bodyPr/>
                    <a:lstStyle/>
                    <a:p>
                      <a:r>
                        <a:rPr lang="en-GB" sz="1200" dirty="0"/>
                        <a:t>Associated Subject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For individuals, include full names, dates of birth, nationality, NI or other identification numbers, full addresses including postcodes, email addresses and telephone numbers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Additional Associated Subjects can be included.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Where there are multiple parties, restrict the Associated Subjects to those directly connected with the suspicious activity being reported </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p>
                  </a:txBody>
                  <a:tcPr/>
                </a:tc>
                <a:extLst>
                  <a:ext uri="{0D108BD9-81ED-4DB2-BD59-A6C34878D82A}">
                    <a16:rowId xmlns:a16="http://schemas.microsoft.com/office/drawing/2014/main" val="10001"/>
                  </a:ext>
                </a:extLst>
              </a:tr>
              <a:tr h="1356489">
                <a:tc>
                  <a:txBody>
                    <a:bodyPr/>
                    <a:lstStyle/>
                    <a:p>
                      <a:endParaRPr lang="en-GB" sz="1200" b="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For entities, include full legal names, trading names and addresses, country of incorporation, registered addresses, details of beneficial ownership (if relevant to suspicion), Companies House reference numbers, email addresses</a:t>
                      </a:r>
                    </a:p>
                  </a:txBody>
                  <a:tcPr/>
                </a:tc>
                <a:tc>
                  <a:txBody>
                    <a:bodyPr/>
                    <a:lstStyle/>
                    <a:p>
                      <a:endParaRPr lang="en-GB" sz="1200" b="0" dirty="0">
                        <a:solidFill>
                          <a:schemeClr val="tx1"/>
                        </a:solidFill>
                      </a:endParaRPr>
                    </a:p>
                  </a:txBody>
                  <a:tcPr/>
                </a:tc>
                <a:tc>
                  <a:txBody>
                    <a:bodyPr/>
                    <a:lstStyle/>
                    <a:p>
                      <a:pPr marL="0" indent="0">
                        <a:buFont typeface="Arial" panose="020B0604020202020204" pitchFamily="34" charset="0"/>
                        <a:buNone/>
                      </a:pPr>
                      <a:endParaRPr lang="en-GB" sz="1200" b="0" dirty="0">
                        <a:solidFill>
                          <a:schemeClr val="tx1"/>
                        </a:solidFill>
                      </a:endParaRPr>
                    </a:p>
                  </a:txBody>
                  <a:tcPr/>
                </a:tc>
                <a:extLst>
                  <a:ext uri="{0D108BD9-81ED-4DB2-BD59-A6C34878D82A}">
                    <a16:rowId xmlns:a16="http://schemas.microsoft.com/office/drawing/2014/main" val="3034255437"/>
                  </a:ext>
                </a:extLst>
              </a:tr>
              <a:tr h="731520">
                <a:tc>
                  <a:txBody>
                    <a:bodyPr/>
                    <a:lstStyle/>
                    <a:p>
                      <a:r>
                        <a:rPr lang="en-GB" sz="1200" b="0" dirty="0">
                          <a:solidFill>
                            <a:schemeClr val="tx1"/>
                          </a:solidFill>
                        </a:rPr>
                        <a:t>Reason for association </a:t>
                      </a:r>
                    </a:p>
                  </a:txBody>
                  <a:tcPr/>
                </a:tc>
                <a:tc>
                  <a:txBody>
                    <a:bodyPr/>
                    <a:lstStyle/>
                    <a:p>
                      <a:r>
                        <a:rPr lang="en-GB" sz="1200" dirty="0"/>
                        <a:t>State the relationship between the main subject and any Associated Subjects </a:t>
                      </a:r>
                      <a:endParaRPr lang="en-GB" sz="1200" b="0" dirty="0">
                        <a:solidFill>
                          <a:schemeClr val="tx1"/>
                        </a:solidFill>
                      </a:endParaRPr>
                    </a:p>
                  </a:txBody>
                  <a:tcPr/>
                </a:tc>
                <a:tc>
                  <a:txBody>
                    <a:bodyPr/>
                    <a:lstStyle/>
                    <a:p>
                      <a:endParaRPr lang="en-GB" sz="1200" b="0" dirty="0">
                        <a:solidFill>
                          <a:schemeClr val="tx1"/>
                        </a:solidFill>
                      </a:endParaRPr>
                    </a:p>
                  </a:txBody>
                  <a:tcPr/>
                </a:tc>
                <a:tc>
                  <a:txBody>
                    <a:bodyPr/>
                    <a:lstStyle/>
                    <a:p>
                      <a:pPr marL="0" indent="0">
                        <a:buFont typeface="Arial" panose="020B0604020202020204" pitchFamily="34" charset="0"/>
                        <a:buNone/>
                      </a:pPr>
                      <a:r>
                        <a:rPr lang="en-GB" sz="1200" b="0" i="1" dirty="0">
                          <a:solidFill>
                            <a:schemeClr val="tx1"/>
                          </a:solidFill>
                        </a:rPr>
                        <a:t>The Associated Subject is the former employee of the Main Subject</a:t>
                      </a:r>
                    </a:p>
                  </a:txBody>
                  <a:tcPr/>
                </a:tc>
                <a:extLst>
                  <a:ext uri="{0D108BD9-81ED-4DB2-BD59-A6C34878D82A}">
                    <a16:rowId xmlns:a16="http://schemas.microsoft.com/office/drawing/2014/main" val="10002"/>
                  </a:ext>
                </a:extLst>
              </a:tr>
              <a:tr h="739633">
                <a:tc gridSpan="4">
                  <a:txBody>
                    <a:bodyPr/>
                    <a:lstStyle/>
                    <a:p>
                      <a:pPr algn="ctr"/>
                      <a:r>
                        <a:rPr lang="en-US" sz="1400" b="1" dirty="0">
                          <a:solidFill>
                            <a:schemeClr val="tx1"/>
                          </a:solidFill>
                        </a:rPr>
                        <a:t>SAR Online has an automatic timeout of 20 minutes – always save your work!</a:t>
                      </a:r>
                    </a:p>
                    <a:p>
                      <a:pPr algn="ctr"/>
                      <a:r>
                        <a:rPr lang="en-US" sz="1400" b="1" dirty="0">
                          <a:solidFill>
                            <a:schemeClr val="tx1"/>
                          </a:solidFill>
                        </a:rPr>
                        <a:t>Save a copy of the SAR / DAML for your records before it is submitted. </a:t>
                      </a:r>
                    </a:p>
                  </a:txBody>
                  <a:tcPr/>
                </a:tc>
                <a:tc hMerge="1">
                  <a:txBody>
                    <a:bodyPr/>
                    <a:lstStyle/>
                    <a:p>
                      <a:endParaRPr lang="en-GB" sz="1100" b="0" dirty="0">
                        <a:solidFill>
                          <a:schemeClr val="bg1"/>
                        </a:solidFill>
                      </a:endParaRPr>
                    </a:p>
                  </a:txBody>
                  <a:tcPr/>
                </a:tc>
                <a:tc hMerge="1">
                  <a:txBody>
                    <a:bodyPr/>
                    <a:lstStyle/>
                    <a:p>
                      <a:endParaRPr lang="en-GB" sz="1100" b="0" dirty="0">
                        <a:solidFill>
                          <a:schemeClr val="bg1"/>
                        </a:solidFill>
                      </a:endParaRPr>
                    </a:p>
                  </a:txBody>
                  <a:tcPr/>
                </a:tc>
                <a:tc hMerge="1">
                  <a:txBody>
                    <a:bodyPr/>
                    <a:lstStyle/>
                    <a:p>
                      <a:pPr marL="0" indent="0">
                        <a:buFont typeface="Arial" panose="020B0604020202020204" pitchFamily="34" charset="0"/>
                        <a:buNone/>
                      </a:pPr>
                      <a:endParaRPr lang="en-GB" sz="1100" b="0" dirty="0">
                        <a:solidFill>
                          <a:schemeClr val="bg1"/>
                        </a:solidFill>
                      </a:endParaRPr>
                    </a:p>
                  </a:txBody>
                  <a:tcPr/>
                </a:tc>
                <a:extLst>
                  <a:ext uri="{0D108BD9-81ED-4DB2-BD59-A6C34878D82A}">
                    <a16:rowId xmlns:a16="http://schemas.microsoft.com/office/drawing/2014/main" val="3900917386"/>
                  </a:ext>
                </a:extLst>
              </a:tr>
            </a:tbl>
          </a:graphicData>
        </a:graphic>
      </p:graphicFrame>
    </p:spTree>
    <p:extLst>
      <p:ext uri="{BB962C8B-B14F-4D97-AF65-F5344CB8AC3E}">
        <p14:creationId xmlns:p14="http://schemas.microsoft.com/office/powerpoint/2010/main" val="2694992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noProof="0" dirty="0"/>
              <a:t>The SAR Online reporting form</a:t>
            </a:r>
            <a:br>
              <a:rPr lang="en-US" noProof="0" dirty="0"/>
            </a:br>
            <a:r>
              <a:rPr lang="en-US" noProof="0" dirty="0"/>
              <a:t>Step 4 (Transaction)</a:t>
            </a:r>
            <a:endParaRPr lang="en-GB" noProof="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85844887"/>
              </p:ext>
            </p:extLst>
          </p:nvPr>
        </p:nvGraphicFramePr>
        <p:xfrm>
          <a:off x="994952" y="1687512"/>
          <a:ext cx="10779036" cy="3456481"/>
        </p:xfrm>
        <a:graphic>
          <a:graphicData uri="http://schemas.openxmlformats.org/drawingml/2006/table">
            <a:tbl>
              <a:tblPr firstRow="1" bandRow="1">
                <a:tableStyleId>{21E4AEA4-8DFA-4A89-87EB-49C32662AFE0}</a:tableStyleId>
              </a:tblPr>
              <a:tblGrid>
                <a:gridCol w="2694759">
                  <a:extLst>
                    <a:ext uri="{9D8B030D-6E8A-4147-A177-3AD203B41FA5}">
                      <a16:colId xmlns:a16="http://schemas.microsoft.com/office/drawing/2014/main" val="20000"/>
                    </a:ext>
                  </a:extLst>
                </a:gridCol>
                <a:gridCol w="2694759">
                  <a:extLst>
                    <a:ext uri="{9D8B030D-6E8A-4147-A177-3AD203B41FA5}">
                      <a16:colId xmlns:a16="http://schemas.microsoft.com/office/drawing/2014/main" val="20001"/>
                    </a:ext>
                  </a:extLst>
                </a:gridCol>
                <a:gridCol w="2694759">
                  <a:extLst>
                    <a:ext uri="{9D8B030D-6E8A-4147-A177-3AD203B41FA5}">
                      <a16:colId xmlns:a16="http://schemas.microsoft.com/office/drawing/2014/main" val="20002"/>
                    </a:ext>
                  </a:extLst>
                </a:gridCol>
                <a:gridCol w="2694759">
                  <a:extLst>
                    <a:ext uri="{9D8B030D-6E8A-4147-A177-3AD203B41FA5}">
                      <a16:colId xmlns:a16="http://schemas.microsoft.com/office/drawing/2014/main" val="20003"/>
                    </a:ext>
                  </a:extLst>
                </a:gridCol>
              </a:tblGrid>
              <a:tr h="642969">
                <a:tc>
                  <a:txBody>
                    <a:bodyPr/>
                    <a:lstStyle/>
                    <a:p>
                      <a:r>
                        <a:rPr lang="en-GB" sz="1400" b="1" dirty="0">
                          <a:solidFill>
                            <a:schemeClr val="bg1"/>
                          </a:solidFill>
                        </a:rPr>
                        <a:t>SECTION </a:t>
                      </a:r>
                    </a:p>
                  </a:txBody>
                  <a:tcPr/>
                </a:tc>
                <a:tc>
                  <a:txBody>
                    <a:bodyPr/>
                    <a:lstStyle/>
                    <a:p>
                      <a:r>
                        <a:rPr lang="en-GB" sz="1400" b="1" dirty="0">
                          <a:solidFill>
                            <a:schemeClr val="bg1"/>
                          </a:solidFill>
                        </a:rPr>
                        <a:t>INFORMATION </a:t>
                      </a:r>
                    </a:p>
                  </a:txBody>
                  <a:tcPr/>
                </a:tc>
                <a:tc>
                  <a:txBody>
                    <a:bodyPr/>
                    <a:lstStyle/>
                    <a:p>
                      <a:r>
                        <a:rPr lang="en-GB" sz="1400" b="0" dirty="0">
                          <a:solidFill>
                            <a:schemeClr val="bg1"/>
                          </a:solidFill>
                        </a:rPr>
                        <a:t>TIPS </a:t>
                      </a:r>
                    </a:p>
                  </a:txBody>
                  <a:tcPr/>
                </a:tc>
                <a:tc>
                  <a:txBody>
                    <a:bodyPr/>
                    <a:lstStyle/>
                    <a:p>
                      <a:pPr marL="0" indent="0">
                        <a:buFont typeface="Arial" panose="020B0604020202020204" pitchFamily="34" charset="0"/>
                        <a:buNone/>
                      </a:pPr>
                      <a:r>
                        <a:rPr lang="en-GB" sz="1400" b="1" dirty="0">
                          <a:solidFill>
                            <a:schemeClr val="bg1"/>
                          </a:solidFill>
                        </a:rPr>
                        <a:t>SAMPLE TEXT </a:t>
                      </a:r>
                    </a:p>
                  </a:txBody>
                  <a:tcPr/>
                </a:tc>
                <a:extLst>
                  <a:ext uri="{0D108BD9-81ED-4DB2-BD59-A6C34878D82A}">
                    <a16:rowId xmlns:a16="http://schemas.microsoft.com/office/drawing/2014/main" val="10000"/>
                  </a:ext>
                </a:extLst>
              </a:tr>
              <a:tr h="2073879">
                <a:tc>
                  <a:txBody>
                    <a:bodyPr/>
                    <a:lstStyle/>
                    <a:p>
                      <a:r>
                        <a:rPr lang="en-GB" sz="1400" dirty="0"/>
                        <a:t>Transaction </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This Step may not be relevant to SARs submitted in the accountancy sector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This is not a mandatory section and can be skipped if not relevant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If there is available transaction information, include details here </a:t>
                      </a:r>
                    </a:p>
                  </a:txBody>
                  <a:tcPr/>
                </a:tc>
                <a:tc>
                  <a:txBody>
                    <a:bodyPr/>
                    <a:lstStyle/>
                    <a:p>
                      <a:endParaRPr lang="en-GB" sz="11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dirty="0"/>
                    </a:p>
                  </a:txBody>
                  <a:tcPr/>
                </a:tc>
                <a:extLst>
                  <a:ext uri="{0D108BD9-81ED-4DB2-BD59-A6C34878D82A}">
                    <a16:rowId xmlns:a16="http://schemas.microsoft.com/office/drawing/2014/main" val="10001"/>
                  </a:ext>
                </a:extLst>
              </a:tr>
              <a:tr h="739633">
                <a:tc gridSpan="4">
                  <a:txBody>
                    <a:bodyPr/>
                    <a:lstStyle/>
                    <a:p>
                      <a:pPr algn="ctr"/>
                      <a:r>
                        <a:rPr lang="en-US" sz="1400" b="1" dirty="0">
                          <a:solidFill>
                            <a:schemeClr val="tx1"/>
                          </a:solidFill>
                        </a:rPr>
                        <a:t>SAR Online has an automatic timeout of 20 minutes – always save your work!</a:t>
                      </a:r>
                    </a:p>
                    <a:p>
                      <a:pPr algn="ctr"/>
                      <a:r>
                        <a:rPr lang="en-US" sz="1400" b="1" dirty="0">
                          <a:solidFill>
                            <a:schemeClr val="tx1"/>
                          </a:solidFill>
                        </a:rPr>
                        <a:t>Save a copy of the SAR / DAML for your records before it is submitted. </a:t>
                      </a:r>
                    </a:p>
                  </a:txBody>
                  <a:tcPr/>
                </a:tc>
                <a:tc hMerge="1">
                  <a:txBody>
                    <a:bodyPr/>
                    <a:lstStyle/>
                    <a:p>
                      <a:endParaRPr lang="en-GB" sz="1100" b="0" dirty="0">
                        <a:solidFill>
                          <a:schemeClr val="bg1"/>
                        </a:solidFill>
                      </a:endParaRPr>
                    </a:p>
                  </a:txBody>
                  <a:tcPr/>
                </a:tc>
                <a:tc hMerge="1">
                  <a:txBody>
                    <a:bodyPr/>
                    <a:lstStyle/>
                    <a:p>
                      <a:endParaRPr lang="en-GB" sz="1100" b="0" dirty="0">
                        <a:solidFill>
                          <a:schemeClr val="bg1"/>
                        </a:solidFill>
                      </a:endParaRPr>
                    </a:p>
                  </a:txBody>
                  <a:tcPr/>
                </a:tc>
                <a:tc hMerge="1">
                  <a:txBody>
                    <a:bodyPr/>
                    <a:lstStyle/>
                    <a:p>
                      <a:pPr marL="0" indent="0">
                        <a:buFont typeface="Arial" panose="020B0604020202020204" pitchFamily="34" charset="0"/>
                        <a:buNone/>
                      </a:pPr>
                      <a:endParaRPr lang="en-GB" sz="1100" b="0" dirty="0">
                        <a:solidFill>
                          <a:schemeClr val="bg1"/>
                        </a:solidFill>
                      </a:endParaRPr>
                    </a:p>
                  </a:txBody>
                  <a:tcPr/>
                </a:tc>
                <a:extLst>
                  <a:ext uri="{0D108BD9-81ED-4DB2-BD59-A6C34878D82A}">
                    <a16:rowId xmlns:a16="http://schemas.microsoft.com/office/drawing/2014/main" val="3900917386"/>
                  </a:ext>
                </a:extLst>
              </a:tr>
            </a:tbl>
          </a:graphicData>
        </a:graphic>
      </p:graphicFrame>
    </p:spTree>
    <p:extLst>
      <p:ext uri="{BB962C8B-B14F-4D97-AF65-F5344CB8AC3E}">
        <p14:creationId xmlns:p14="http://schemas.microsoft.com/office/powerpoint/2010/main" val="2408874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noProof="0" dirty="0"/>
              <a:t>The SAR Online reporting form</a:t>
            </a:r>
            <a:br>
              <a:rPr lang="en-US" noProof="0" dirty="0"/>
            </a:br>
            <a:r>
              <a:rPr lang="en-US" noProof="0" dirty="0"/>
              <a:t>Step 5 (Reason/Submit - 1)</a:t>
            </a:r>
            <a:endParaRPr lang="en-GB" noProof="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47872151"/>
              </p:ext>
            </p:extLst>
          </p:nvPr>
        </p:nvGraphicFramePr>
        <p:xfrm>
          <a:off x="838199" y="1651623"/>
          <a:ext cx="10935789" cy="5206060"/>
        </p:xfrm>
        <a:graphic>
          <a:graphicData uri="http://schemas.openxmlformats.org/drawingml/2006/table">
            <a:tbl>
              <a:tblPr firstRow="1" bandRow="1">
                <a:tableStyleId>{21E4AEA4-8DFA-4A89-87EB-49C32662AFE0}</a:tableStyleId>
              </a:tblPr>
              <a:tblGrid>
                <a:gridCol w="2404655">
                  <a:extLst>
                    <a:ext uri="{9D8B030D-6E8A-4147-A177-3AD203B41FA5}">
                      <a16:colId xmlns:a16="http://schemas.microsoft.com/office/drawing/2014/main" val="20000"/>
                    </a:ext>
                  </a:extLst>
                </a:gridCol>
                <a:gridCol w="4885871">
                  <a:extLst>
                    <a:ext uri="{9D8B030D-6E8A-4147-A177-3AD203B41FA5}">
                      <a16:colId xmlns:a16="http://schemas.microsoft.com/office/drawing/2014/main" val="20001"/>
                    </a:ext>
                  </a:extLst>
                </a:gridCol>
                <a:gridCol w="3645263">
                  <a:extLst>
                    <a:ext uri="{9D8B030D-6E8A-4147-A177-3AD203B41FA5}">
                      <a16:colId xmlns:a16="http://schemas.microsoft.com/office/drawing/2014/main" val="20002"/>
                    </a:ext>
                  </a:extLst>
                </a:gridCol>
              </a:tblGrid>
              <a:tr h="617771">
                <a:tc>
                  <a:txBody>
                    <a:bodyPr/>
                    <a:lstStyle/>
                    <a:p>
                      <a:r>
                        <a:rPr lang="en-GB" sz="1400" b="1" dirty="0">
                          <a:solidFill>
                            <a:schemeClr val="bg1"/>
                          </a:solidFill>
                        </a:rPr>
                        <a:t>DETAIL</a:t>
                      </a:r>
                    </a:p>
                  </a:txBody>
                  <a:tcPr/>
                </a:tc>
                <a:tc>
                  <a:txBody>
                    <a:bodyPr/>
                    <a:lstStyle/>
                    <a:p>
                      <a:r>
                        <a:rPr lang="en-GB" sz="1400" b="1" dirty="0">
                          <a:solidFill>
                            <a:schemeClr val="bg1"/>
                          </a:solidFill>
                        </a:rPr>
                        <a:t>KEY INFORMATION / QUESTIONS TO ASK YOURSELF</a:t>
                      </a:r>
                    </a:p>
                  </a:txBody>
                  <a:tcPr/>
                </a:tc>
                <a:tc>
                  <a:txBody>
                    <a:bodyPr/>
                    <a:lstStyle/>
                    <a:p>
                      <a:pPr marL="0" indent="0">
                        <a:buFont typeface="Arial" panose="020B0604020202020204" pitchFamily="34" charset="0"/>
                        <a:buNone/>
                      </a:pPr>
                      <a:r>
                        <a:rPr lang="en-GB" sz="1400" b="1" dirty="0">
                          <a:solidFill>
                            <a:schemeClr val="bg1"/>
                          </a:solidFill>
                        </a:rPr>
                        <a:t>SAMPLE TEXT </a:t>
                      </a:r>
                    </a:p>
                  </a:txBody>
                  <a:tcPr/>
                </a:tc>
                <a:extLst>
                  <a:ext uri="{0D108BD9-81ED-4DB2-BD59-A6C34878D82A}">
                    <a16:rowId xmlns:a16="http://schemas.microsoft.com/office/drawing/2014/main" val="10000"/>
                  </a:ext>
                </a:extLst>
              </a:tr>
              <a:tr h="2068183">
                <a:tc>
                  <a:txBody>
                    <a:bodyPr/>
                    <a:lstStyle/>
                    <a:p>
                      <a:r>
                        <a:rPr lang="en-GB" sz="1300" dirty="0"/>
                        <a:t>Introduction </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dirty="0"/>
                        <a:t>Always use applicable </a:t>
                      </a:r>
                      <a:r>
                        <a:rPr lang="en-GB" sz="1300" u="none" dirty="0">
                          <a:solidFill>
                            <a:srgbClr val="E30613"/>
                          </a:solidFill>
                          <a:hlinkClick r:id="rId3">
                            <a:extLst>
                              <a:ext uri="{A12FA001-AC4F-418D-AE19-62706E023703}">
                                <ahyp:hlinkClr xmlns:ahyp="http://schemas.microsoft.com/office/drawing/2018/hyperlinkcolor" val="tx"/>
                              </a:ext>
                            </a:extLst>
                          </a:hlinkClick>
                        </a:rPr>
                        <a:t>SAR Glossary Codes </a:t>
                      </a:r>
                      <a:r>
                        <a:rPr lang="en-GB" sz="1300" dirty="0"/>
                        <a:t>at the outset of this section – this allows the NCA to allocate and prioritise SARs appropriately, and identify trends.</a:t>
                      </a:r>
                    </a:p>
                    <a:p>
                      <a:pPr marL="171450" indent="-171450">
                        <a:buFont typeface="Arial" panose="020B0604020202020204" pitchFamily="34" charset="0"/>
                        <a:buChar char="•"/>
                      </a:pPr>
                      <a:r>
                        <a:rPr lang="en-GB" sz="1300" dirty="0"/>
                        <a:t>Who are you?</a:t>
                      </a:r>
                    </a:p>
                    <a:p>
                      <a:pPr marL="171450" indent="-171450">
                        <a:buFont typeface="Arial" panose="020B0604020202020204" pitchFamily="34" charset="0"/>
                        <a:buChar char="•"/>
                      </a:pPr>
                      <a:r>
                        <a:rPr lang="en-GB" sz="1300" dirty="0"/>
                        <a:t>What services were you providing when the suspicion arose?</a:t>
                      </a:r>
                    </a:p>
                    <a:p>
                      <a:pPr marL="171450" indent="-171450">
                        <a:buFont typeface="Arial" panose="020B0604020202020204" pitchFamily="34" charset="0"/>
                        <a:buChar char="•"/>
                      </a:pPr>
                      <a:r>
                        <a:rPr lang="en-GB" sz="1300" dirty="0"/>
                        <a:t>Who are you providing these services to? </a:t>
                      </a:r>
                    </a:p>
                    <a:p>
                      <a:pPr marL="171450" indent="-171450">
                        <a:buFont typeface="Arial" panose="020B0604020202020204" pitchFamily="34" charset="0"/>
                        <a:buChar char="•"/>
                      </a:pPr>
                      <a:r>
                        <a:rPr lang="en-GB" sz="1300" dirty="0"/>
                        <a:t>What is the nature of their business?</a:t>
                      </a:r>
                    </a:p>
                    <a:p>
                      <a:pPr marL="171450" indent="-171450">
                        <a:buFont typeface="Arial" panose="020B0604020202020204" pitchFamily="34" charset="0"/>
                        <a:buChar char="•"/>
                      </a:pPr>
                      <a:r>
                        <a:rPr lang="en-GB" sz="1300" dirty="0"/>
                        <a:t>How has the suspicion arisen? </a:t>
                      </a:r>
                    </a:p>
                    <a:p>
                      <a:pPr marL="171450" indent="-171450">
                        <a:buFont typeface="Arial" panose="020B0604020202020204" pitchFamily="34" charset="0"/>
                        <a:buChar char="•"/>
                      </a:pPr>
                      <a:r>
                        <a:rPr lang="en-GB" sz="1300" dirty="0"/>
                        <a:t>How has the suspicion come to your attention? </a:t>
                      </a:r>
                    </a:p>
                    <a:p>
                      <a:pPr marL="171450" indent="-171450">
                        <a:buFont typeface="Arial" panose="020B0604020202020204" pitchFamily="34" charset="0"/>
                        <a:buChar char="•"/>
                      </a:pPr>
                      <a:r>
                        <a:rPr lang="en-GB" sz="1300" dirty="0"/>
                        <a:t>Who brought it to your attention?</a:t>
                      </a:r>
                    </a:p>
                  </a:txBody>
                  <a:tcPr/>
                </a:tc>
                <a:tc>
                  <a:txBody>
                    <a:bodyPr/>
                    <a:lstStyle/>
                    <a:p>
                      <a:r>
                        <a:rPr lang="en-GB" sz="1300" i="1" dirty="0"/>
                        <a:t>[GLOSSARY CODE] The following suspicion has arisen in the course of providing audit services / tax compliance services to Client Ltd. Client Ltd is a manufacturer During the course of the audit, we were advised by management that…</a:t>
                      </a:r>
                    </a:p>
                    <a:p>
                      <a:endParaRPr lang="en-GB" sz="1300" i="1" dirty="0"/>
                    </a:p>
                    <a:p>
                      <a:r>
                        <a:rPr lang="en-GB" sz="1300" i="1" dirty="0"/>
                        <a:t>[GLOSSARY CODE] The following suspicion has arisen following the appointment of AB and CD as Joint Administrators in the insolvency of Liquid Ltd (Main Subject). The appointment was made at [High Court} on [date]. </a:t>
                      </a:r>
                    </a:p>
                  </a:txBody>
                  <a:tcPr/>
                </a:tc>
                <a:extLst>
                  <a:ext uri="{0D108BD9-81ED-4DB2-BD59-A6C34878D82A}">
                    <a16:rowId xmlns:a16="http://schemas.microsoft.com/office/drawing/2014/main" val="10001"/>
                  </a:ext>
                </a:extLst>
              </a:tr>
              <a:tr h="1408762">
                <a:tc>
                  <a:txBody>
                    <a:bodyPr/>
                    <a:lstStyle/>
                    <a:p>
                      <a:r>
                        <a:rPr lang="en-GB" sz="1300" b="0" dirty="0">
                          <a:solidFill>
                            <a:schemeClr val="tx1"/>
                          </a:solidFill>
                        </a:rPr>
                        <a:t>Link to any previous SAR</a:t>
                      </a:r>
                    </a:p>
                  </a:txBody>
                  <a:tcPr/>
                </a:tc>
                <a:tc>
                  <a:txBody>
                    <a:bodyPr/>
                    <a:lstStyle/>
                    <a:p>
                      <a:pPr marL="171450" indent="-171450">
                        <a:buFont typeface="Arial" panose="020B0604020202020204" pitchFamily="34" charset="0"/>
                        <a:buChar char="•"/>
                      </a:pPr>
                      <a:r>
                        <a:rPr lang="en-GB" sz="1300" dirty="0"/>
                        <a:t>Cross-refer to any previous SAR to assist law enforcement</a:t>
                      </a:r>
                    </a:p>
                    <a:p>
                      <a:pPr marL="171450" indent="-171450">
                        <a:buFont typeface="Arial" panose="020B0604020202020204" pitchFamily="34" charset="0"/>
                        <a:buChar char="•"/>
                      </a:pPr>
                      <a:r>
                        <a:rPr lang="en-GB" sz="1300" dirty="0"/>
                        <a:t>Include the 7-digit NCA Unique Reference Number (URN) – the number issued by the NCA on submission of the SAR </a:t>
                      </a:r>
                    </a:p>
                    <a:p>
                      <a:pPr marL="171450" indent="-171450">
                        <a:buFont typeface="Arial" panose="020B0604020202020204" pitchFamily="34" charset="0"/>
                        <a:buChar char="•"/>
                      </a:pPr>
                      <a:r>
                        <a:rPr lang="en-GB" sz="1300" dirty="0"/>
                        <a:t>Do not use your internal reference number </a:t>
                      </a:r>
                    </a:p>
                    <a:p>
                      <a:pPr marL="171450" indent="-171450">
                        <a:buFont typeface="Arial" panose="020B0604020202020204" pitchFamily="34" charset="0"/>
                        <a:buChar char="•"/>
                      </a:pPr>
                      <a:r>
                        <a:rPr lang="en-GB" sz="1300" dirty="0"/>
                        <a:t>Explain why the additional report is being submitted – each SAR is assessed on its own merits.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300" i="1" dirty="0"/>
                        <a:t>The suspicion was originally reported on [date and NCA URN]. Further information has been obtained following a review of … </a:t>
                      </a:r>
                    </a:p>
                  </a:txBody>
                  <a:tcPr/>
                </a:tc>
                <a:extLst>
                  <a:ext uri="{0D108BD9-81ED-4DB2-BD59-A6C34878D82A}">
                    <a16:rowId xmlns:a16="http://schemas.microsoft.com/office/drawing/2014/main" val="3034255437"/>
                  </a:ext>
                </a:extLst>
              </a:tr>
              <a:tr h="710647">
                <a:tc gridSpan="3">
                  <a:txBody>
                    <a:bodyPr/>
                    <a:lstStyle/>
                    <a:p>
                      <a:pPr algn="ctr"/>
                      <a:r>
                        <a:rPr lang="en-US" sz="1400" b="1" dirty="0">
                          <a:solidFill>
                            <a:schemeClr val="tx1"/>
                          </a:solidFill>
                        </a:rPr>
                        <a:t>SAR Online has an automatic timeout of 20 minutes – always save your work!</a:t>
                      </a:r>
                    </a:p>
                    <a:p>
                      <a:pPr algn="ctr"/>
                      <a:r>
                        <a:rPr lang="en-US" sz="1400" b="1" dirty="0">
                          <a:solidFill>
                            <a:schemeClr val="tx1"/>
                          </a:solidFill>
                        </a:rPr>
                        <a:t>Save a copy of the SAR / DAML for your records before it is submitted. </a:t>
                      </a:r>
                    </a:p>
                  </a:txBody>
                  <a:tcPr/>
                </a:tc>
                <a:tc hMerge="1">
                  <a:txBody>
                    <a:bodyPr/>
                    <a:lstStyle/>
                    <a:p>
                      <a:endParaRPr lang="en-GB" sz="1100" b="0" dirty="0">
                        <a:solidFill>
                          <a:schemeClr val="bg1"/>
                        </a:solidFill>
                      </a:endParaRPr>
                    </a:p>
                  </a:txBody>
                  <a:tcPr/>
                </a:tc>
                <a:tc hMerge="1">
                  <a:txBody>
                    <a:bodyPr/>
                    <a:lstStyle/>
                    <a:p>
                      <a:endParaRPr lang="en-GB" sz="1100" b="0" dirty="0">
                        <a:solidFill>
                          <a:schemeClr val="bg1"/>
                        </a:solidFill>
                      </a:endParaRPr>
                    </a:p>
                  </a:txBody>
                  <a:tcPr/>
                </a:tc>
                <a:extLst>
                  <a:ext uri="{0D108BD9-81ED-4DB2-BD59-A6C34878D82A}">
                    <a16:rowId xmlns:a16="http://schemas.microsoft.com/office/drawing/2014/main" val="3900917386"/>
                  </a:ext>
                </a:extLst>
              </a:tr>
            </a:tbl>
          </a:graphicData>
        </a:graphic>
      </p:graphicFrame>
    </p:spTree>
    <p:extLst>
      <p:ext uri="{BB962C8B-B14F-4D97-AF65-F5344CB8AC3E}">
        <p14:creationId xmlns:p14="http://schemas.microsoft.com/office/powerpoint/2010/main" val="1201311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noProof="0" dirty="0"/>
              <a:t>The SAR Online reporting form</a:t>
            </a:r>
            <a:br>
              <a:rPr lang="en-US" noProof="0" dirty="0"/>
            </a:br>
            <a:r>
              <a:rPr lang="en-US" noProof="0" dirty="0"/>
              <a:t>Step 5 (Reason/Submit - 2)</a:t>
            </a:r>
            <a:endParaRPr lang="en-GB" noProof="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8420101"/>
              </p:ext>
            </p:extLst>
          </p:nvPr>
        </p:nvGraphicFramePr>
        <p:xfrm>
          <a:off x="838199" y="1651623"/>
          <a:ext cx="10935789" cy="5048344"/>
        </p:xfrm>
        <a:graphic>
          <a:graphicData uri="http://schemas.openxmlformats.org/drawingml/2006/table">
            <a:tbl>
              <a:tblPr firstRow="1" bandRow="1">
                <a:tableStyleId>{21E4AEA4-8DFA-4A89-87EB-49C32662AFE0}</a:tableStyleId>
              </a:tblPr>
              <a:tblGrid>
                <a:gridCol w="2404655">
                  <a:extLst>
                    <a:ext uri="{9D8B030D-6E8A-4147-A177-3AD203B41FA5}">
                      <a16:colId xmlns:a16="http://schemas.microsoft.com/office/drawing/2014/main" val="20000"/>
                    </a:ext>
                  </a:extLst>
                </a:gridCol>
                <a:gridCol w="4885871">
                  <a:extLst>
                    <a:ext uri="{9D8B030D-6E8A-4147-A177-3AD203B41FA5}">
                      <a16:colId xmlns:a16="http://schemas.microsoft.com/office/drawing/2014/main" val="20001"/>
                    </a:ext>
                  </a:extLst>
                </a:gridCol>
                <a:gridCol w="3645263">
                  <a:extLst>
                    <a:ext uri="{9D8B030D-6E8A-4147-A177-3AD203B41FA5}">
                      <a16:colId xmlns:a16="http://schemas.microsoft.com/office/drawing/2014/main" val="20002"/>
                    </a:ext>
                  </a:extLst>
                </a:gridCol>
              </a:tblGrid>
              <a:tr h="617771">
                <a:tc>
                  <a:txBody>
                    <a:bodyPr/>
                    <a:lstStyle/>
                    <a:p>
                      <a:r>
                        <a:rPr lang="en-GB" sz="1400" b="1" dirty="0">
                          <a:solidFill>
                            <a:schemeClr val="bg1"/>
                          </a:solidFill>
                        </a:rPr>
                        <a:t>DETAIL</a:t>
                      </a:r>
                    </a:p>
                  </a:txBody>
                  <a:tcPr/>
                </a:tc>
                <a:tc>
                  <a:txBody>
                    <a:bodyPr/>
                    <a:lstStyle/>
                    <a:p>
                      <a:r>
                        <a:rPr lang="en-GB" sz="1400" b="1" dirty="0">
                          <a:solidFill>
                            <a:schemeClr val="bg1"/>
                          </a:solidFill>
                        </a:rPr>
                        <a:t>KEY INFORMATION / QUESTIONS TO ASK YOURSELF</a:t>
                      </a:r>
                    </a:p>
                  </a:txBody>
                  <a:tcPr/>
                </a:tc>
                <a:tc>
                  <a:txBody>
                    <a:bodyPr/>
                    <a:lstStyle/>
                    <a:p>
                      <a:pPr marL="0" indent="0">
                        <a:buFont typeface="Arial" panose="020B0604020202020204" pitchFamily="34" charset="0"/>
                        <a:buNone/>
                      </a:pPr>
                      <a:r>
                        <a:rPr lang="en-GB" sz="1400" b="1" dirty="0">
                          <a:solidFill>
                            <a:schemeClr val="bg1"/>
                          </a:solidFill>
                        </a:rPr>
                        <a:t>SAMPLE TEXT </a:t>
                      </a:r>
                    </a:p>
                  </a:txBody>
                  <a:tcPr/>
                </a:tc>
                <a:extLst>
                  <a:ext uri="{0D108BD9-81ED-4DB2-BD59-A6C34878D82A}">
                    <a16:rowId xmlns:a16="http://schemas.microsoft.com/office/drawing/2014/main" val="10000"/>
                  </a:ext>
                </a:extLst>
              </a:tr>
              <a:tr h="1251046">
                <a:tc>
                  <a:txBody>
                    <a:bodyPr/>
                    <a:lstStyle/>
                    <a:p>
                      <a:r>
                        <a:rPr lang="en-GB" sz="1200" b="0" dirty="0">
                          <a:solidFill>
                            <a:schemeClr val="tx1"/>
                          </a:solidFill>
                        </a:rPr>
                        <a:t>Reason for Suspicion </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chemeClr val="tx1"/>
                          </a:solidFill>
                        </a:rPr>
                        <a:t>Describe the nature of the professional services being provided by your firm .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chemeClr val="tx1"/>
                          </a:solidFill>
                        </a:rPr>
                        <a:t>Consider carefully whether you need to name your client. Are they relevant to the matter being reported? Note – the NCA may request this information, particularly if you are submitting a Defence Against Money Laundering (DAML). </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0" i="1" dirty="0">
                          <a:solidFill>
                            <a:schemeClr val="tx1"/>
                          </a:solidFill>
                        </a:rPr>
                        <a:t>The following suspicion arose in the course of providing [e.g. statutory audit / personal tax compliance, financial due diligence / transactional advisory] services]. </a:t>
                      </a:r>
                    </a:p>
                  </a:txBody>
                  <a:tcPr/>
                </a:tc>
                <a:extLst>
                  <a:ext uri="{0D108BD9-81ED-4DB2-BD59-A6C34878D82A}">
                    <a16:rowId xmlns:a16="http://schemas.microsoft.com/office/drawing/2014/main" val="10001"/>
                  </a:ext>
                </a:extLst>
              </a:tr>
              <a:tr h="1408762">
                <a:tc>
                  <a:txBody>
                    <a:bodyPr/>
                    <a:lstStyle/>
                    <a:p>
                      <a:r>
                        <a:rPr lang="en-GB" sz="1200" dirty="0"/>
                        <a:t>Identify key element of suspicion at the outset </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The aim is to clearly state (a) the crime (b) the criminal property and (c) the money laundering </a:t>
                      </a:r>
                    </a:p>
                    <a:p>
                      <a:pPr marL="171450" indent="-171450">
                        <a:buFont typeface="Arial" panose="020B0604020202020204" pitchFamily="34" charset="0"/>
                        <a:buChar char="•"/>
                      </a:pPr>
                      <a:r>
                        <a:rPr lang="en-GB" sz="1200" dirty="0"/>
                        <a:t>Think who, what, where, when, why?</a:t>
                      </a:r>
                    </a:p>
                    <a:p>
                      <a:pPr marL="171450" indent="-171450">
                        <a:buFont typeface="Arial" panose="020B0604020202020204" pitchFamily="34" charset="0"/>
                        <a:buChar char="•"/>
                      </a:pPr>
                      <a:r>
                        <a:rPr lang="en-GB" sz="1200" dirty="0"/>
                        <a:t>Provide information chronologically</a:t>
                      </a:r>
                    </a:p>
                    <a:p>
                      <a:pPr marL="171450" indent="-171450">
                        <a:buFont typeface="Arial" panose="020B0604020202020204" pitchFamily="34" charset="0"/>
                        <a:buChar char="•"/>
                      </a:pPr>
                      <a:r>
                        <a:rPr lang="en-GB" sz="1200" dirty="0"/>
                        <a:t>Avoid business language, acronyms or jargon. The report must be  understandable without professional or specialist knowledge </a:t>
                      </a:r>
                    </a:p>
                    <a:p>
                      <a:pPr marL="171450" indent="-171450">
                        <a:buFont typeface="Arial" panose="020B0604020202020204" pitchFamily="34" charset="0"/>
                        <a:buChar char="•"/>
                      </a:pPr>
                      <a:r>
                        <a:rPr lang="en-GB" sz="1200" dirty="0"/>
                        <a:t>Draft in Word / Notepad first to ensure not exceeding max 8000 characters</a:t>
                      </a:r>
                    </a:p>
                    <a:p>
                      <a:pPr marL="171450" indent="-171450">
                        <a:buFont typeface="Arial" panose="020B0604020202020204" pitchFamily="34" charset="0"/>
                        <a:buChar char="•"/>
                      </a:pPr>
                      <a:r>
                        <a:rPr lang="en-GB" sz="1200" dirty="0"/>
                        <a:t>Provide clear, concise reasons for suspicion, relationship between the various subjects, the actual activity and criminal property involved, and the crime(s) suspected – bribery, tax evasion, fraud, etc. </a:t>
                      </a:r>
                    </a:p>
                    <a:p>
                      <a:endParaRPr lang="en-GB" sz="1200" dirty="0"/>
                    </a:p>
                  </a:txBody>
                  <a:tcPr/>
                </a:tc>
                <a:tc>
                  <a:txBody>
                    <a:bodyPr/>
                    <a:lstStyle/>
                    <a:p>
                      <a:endParaRPr lang="en-GB" sz="1200" dirty="0"/>
                    </a:p>
                  </a:txBody>
                  <a:tcPr/>
                </a:tc>
                <a:extLst>
                  <a:ext uri="{0D108BD9-81ED-4DB2-BD59-A6C34878D82A}">
                    <a16:rowId xmlns:a16="http://schemas.microsoft.com/office/drawing/2014/main" val="3034255437"/>
                  </a:ext>
                </a:extLst>
              </a:tr>
              <a:tr h="710647">
                <a:tc gridSpan="3">
                  <a:txBody>
                    <a:bodyPr/>
                    <a:lstStyle/>
                    <a:p>
                      <a:pPr algn="ctr"/>
                      <a:r>
                        <a:rPr lang="en-US" sz="1400" b="1" dirty="0">
                          <a:solidFill>
                            <a:schemeClr val="tx1"/>
                          </a:solidFill>
                        </a:rPr>
                        <a:t>SAR Online has an automatic timeout of 20 minutes – always save your work!</a:t>
                      </a:r>
                    </a:p>
                    <a:p>
                      <a:pPr algn="ctr"/>
                      <a:r>
                        <a:rPr lang="en-US" sz="1400" b="1" dirty="0">
                          <a:solidFill>
                            <a:schemeClr val="tx1"/>
                          </a:solidFill>
                        </a:rPr>
                        <a:t>Save a copy of the SAR / DAML for your records before it is submitted. </a:t>
                      </a:r>
                    </a:p>
                  </a:txBody>
                  <a:tcPr/>
                </a:tc>
                <a:tc hMerge="1">
                  <a:txBody>
                    <a:bodyPr/>
                    <a:lstStyle/>
                    <a:p>
                      <a:endParaRPr lang="en-GB" sz="1100" b="0" dirty="0">
                        <a:solidFill>
                          <a:schemeClr val="bg1"/>
                        </a:solidFill>
                      </a:endParaRPr>
                    </a:p>
                  </a:txBody>
                  <a:tcPr/>
                </a:tc>
                <a:tc hMerge="1">
                  <a:txBody>
                    <a:bodyPr/>
                    <a:lstStyle/>
                    <a:p>
                      <a:endParaRPr lang="en-GB" sz="1100" b="0" dirty="0">
                        <a:solidFill>
                          <a:schemeClr val="bg1"/>
                        </a:solidFill>
                      </a:endParaRPr>
                    </a:p>
                  </a:txBody>
                  <a:tcPr/>
                </a:tc>
                <a:extLst>
                  <a:ext uri="{0D108BD9-81ED-4DB2-BD59-A6C34878D82A}">
                    <a16:rowId xmlns:a16="http://schemas.microsoft.com/office/drawing/2014/main" val="3900917386"/>
                  </a:ext>
                </a:extLst>
              </a:tr>
            </a:tbl>
          </a:graphicData>
        </a:graphic>
      </p:graphicFrame>
    </p:spTree>
    <p:extLst>
      <p:ext uri="{BB962C8B-B14F-4D97-AF65-F5344CB8AC3E}">
        <p14:creationId xmlns:p14="http://schemas.microsoft.com/office/powerpoint/2010/main" val="2350430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noProof="0" dirty="0"/>
              <a:t>The SAR Online reporting form</a:t>
            </a:r>
            <a:br>
              <a:rPr lang="en-US" noProof="0" dirty="0"/>
            </a:br>
            <a:r>
              <a:rPr lang="en-US" noProof="0" dirty="0"/>
              <a:t>Step 5 (Reason/Submit - 3)</a:t>
            </a:r>
            <a:endParaRPr lang="en-GB" noProof="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2333691"/>
              </p:ext>
            </p:extLst>
          </p:nvPr>
        </p:nvGraphicFramePr>
        <p:xfrm>
          <a:off x="418012" y="1352554"/>
          <a:ext cx="11355976" cy="5468440"/>
        </p:xfrm>
        <a:graphic>
          <a:graphicData uri="http://schemas.openxmlformats.org/drawingml/2006/table">
            <a:tbl>
              <a:tblPr firstRow="1" bandRow="1">
                <a:tableStyleId>{21E4AEA4-8DFA-4A89-87EB-49C32662AFE0}</a:tableStyleId>
              </a:tblPr>
              <a:tblGrid>
                <a:gridCol w="1250221">
                  <a:extLst>
                    <a:ext uri="{9D8B030D-6E8A-4147-A177-3AD203B41FA5}">
                      <a16:colId xmlns:a16="http://schemas.microsoft.com/office/drawing/2014/main" val="20000"/>
                    </a:ext>
                  </a:extLst>
                </a:gridCol>
                <a:gridCol w="5507298">
                  <a:extLst>
                    <a:ext uri="{9D8B030D-6E8A-4147-A177-3AD203B41FA5}">
                      <a16:colId xmlns:a16="http://schemas.microsoft.com/office/drawing/2014/main" val="20001"/>
                    </a:ext>
                  </a:extLst>
                </a:gridCol>
                <a:gridCol w="4598457">
                  <a:extLst>
                    <a:ext uri="{9D8B030D-6E8A-4147-A177-3AD203B41FA5}">
                      <a16:colId xmlns:a16="http://schemas.microsoft.com/office/drawing/2014/main" val="20002"/>
                    </a:ext>
                  </a:extLst>
                </a:gridCol>
              </a:tblGrid>
              <a:tr h="284033">
                <a:tc>
                  <a:txBody>
                    <a:bodyPr/>
                    <a:lstStyle/>
                    <a:p>
                      <a:r>
                        <a:rPr lang="en-GB" sz="1400" b="1" dirty="0">
                          <a:solidFill>
                            <a:schemeClr val="bg1"/>
                          </a:solidFill>
                        </a:rPr>
                        <a:t>DETAIL</a:t>
                      </a:r>
                    </a:p>
                  </a:txBody>
                  <a:tcPr/>
                </a:tc>
                <a:tc>
                  <a:txBody>
                    <a:bodyPr/>
                    <a:lstStyle/>
                    <a:p>
                      <a:r>
                        <a:rPr lang="en-GB" sz="1400" b="1" dirty="0">
                          <a:solidFill>
                            <a:schemeClr val="bg1"/>
                          </a:solidFill>
                        </a:rPr>
                        <a:t>KEY INFORMATION / QUESTIONS TO ASK YOURSELF</a:t>
                      </a:r>
                    </a:p>
                  </a:txBody>
                  <a:tcPr/>
                </a:tc>
                <a:tc>
                  <a:txBody>
                    <a:bodyPr/>
                    <a:lstStyle/>
                    <a:p>
                      <a:pPr marL="0" indent="0">
                        <a:buFont typeface="Arial" panose="020B0604020202020204" pitchFamily="34" charset="0"/>
                        <a:buNone/>
                      </a:pPr>
                      <a:r>
                        <a:rPr lang="en-GB" sz="1400" b="1" dirty="0">
                          <a:solidFill>
                            <a:schemeClr val="bg1"/>
                          </a:solidFill>
                        </a:rPr>
                        <a:t>SAMPLE TEXT </a:t>
                      </a:r>
                    </a:p>
                  </a:txBody>
                  <a:tcPr/>
                </a:tc>
                <a:extLst>
                  <a:ext uri="{0D108BD9-81ED-4DB2-BD59-A6C34878D82A}">
                    <a16:rowId xmlns:a16="http://schemas.microsoft.com/office/drawing/2014/main" val="10000"/>
                  </a:ext>
                </a:extLst>
              </a:tr>
              <a:tr h="4203688">
                <a:tc>
                  <a:txBody>
                    <a:bodyPr/>
                    <a:lstStyle/>
                    <a:p>
                      <a:r>
                        <a:rPr lang="en-GB" sz="1100" dirty="0"/>
                        <a:t>Details of the criminal conduct </a:t>
                      </a:r>
                    </a:p>
                  </a:txBody>
                  <a:tcPr/>
                </a:tc>
                <a:tc>
                  <a:txBody>
                    <a:bodyPr/>
                    <a:lstStyle/>
                    <a:p>
                      <a:pPr marL="171450" indent="-171450">
                        <a:buFont typeface="Arial" panose="020B0604020202020204" pitchFamily="34" charset="0"/>
                        <a:buChar char="•"/>
                      </a:pPr>
                      <a:r>
                        <a:rPr lang="en-GB" sz="1200" dirty="0"/>
                        <a:t>What is the nature of your suspicion? What criminal conduct have you identified (e.g. fraud / tax evasion / bribery)? What law has been broken (if known)?</a:t>
                      </a:r>
                    </a:p>
                    <a:p>
                      <a:pPr marL="171450" indent="-171450">
                        <a:buFont typeface="Arial" panose="020B0604020202020204" pitchFamily="34" charset="0"/>
                        <a:buChar char="•"/>
                      </a:pPr>
                      <a:r>
                        <a:rPr lang="en-GB" sz="1200" dirty="0"/>
                        <a:t>Who are you suspicious of? Who is involved, and how are they involved?</a:t>
                      </a:r>
                    </a:p>
                    <a:p>
                      <a:pPr marL="171450" indent="-171450">
                        <a:buFont typeface="Arial" panose="020B0604020202020204" pitchFamily="34" charset="0"/>
                        <a:buChar char="•"/>
                      </a:pPr>
                      <a:r>
                        <a:rPr lang="en-GB" sz="1200" dirty="0"/>
                        <a:t>Set out as much as you know about what they have done, in chronological order where possible. </a:t>
                      </a:r>
                    </a:p>
                    <a:p>
                      <a:pPr marL="171450" indent="-171450">
                        <a:buFont typeface="Arial" panose="020B0604020202020204" pitchFamily="34" charset="0"/>
                        <a:buChar char="•"/>
                      </a:pPr>
                      <a:r>
                        <a:rPr lang="en-GB" sz="1200" dirty="0"/>
                        <a:t>Why is their conduct suspicious? </a:t>
                      </a:r>
                    </a:p>
                    <a:p>
                      <a:pPr marL="171450" indent="-171450">
                        <a:buFont typeface="Arial" panose="020B0604020202020204" pitchFamily="34" charset="0"/>
                        <a:buChar char="•"/>
                      </a:pPr>
                      <a:r>
                        <a:rPr lang="en-GB" sz="1200" dirty="0"/>
                        <a:t>When did your suspicion first arise? Who brought it to your attention? How was it detected?</a:t>
                      </a:r>
                    </a:p>
                    <a:p>
                      <a:pPr marL="171450" indent="-171450">
                        <a:buFont typeface="Arial" panose="020B0604020202020204" pitchFamily="34" charset="0"/>
                        <a:buChar char="•"/>
                      </a:pPr>
                      <a:r>
                        <a:rPr lang="en-GB" sz="1200" dirty="0"/>
                        <a:t>If the person has been dismissed or suspended, this should be stated. </a:t>
                      </a:r>
                    </a:p>
                    <a:p>
                      <a:pPr marL="171450" indent="-171450">
                        <a:buFont typeface="Arial" panose="020B0604020202020204" pitchFamily="34" charset="0"/>
                        <a:buChar char="•"/>
                      </a:pPr>
                      <a:r>
                        <a:rPr lang="en-GB" sz="1200" dirty="0"/>
                        <a:t>Has there been an internal investigation? What was the outcome?</a:t>
                      </a:r>
                    </a:p>
                    <a:p>
                      <a:pPr marL="171450" indent="-171450">
                        <a:buFont typeface="Arial" panose="020B0604020202020204" pitchFamily="34" charset="0"/>
                        <a:buChar char="•"/>
                      </a:pPr>
                      <a:r>
                        <a:rPr lang="en-GB" sz="1200" dirty="0"/>
                        <a:t>If known, state whether the suspicion has already been reported to relevant authorities (Police, Serious Fraud Office, HMRC, etc), or whether it is intended. Include any relevant crime reference numbers, where known.  </a:t>
                      </a:r>
                    </a:p>
                    <a:p>
                      <a:pPr marL="171450" indent="-171450">
                        <a:buFont typeface="Arial" panose="020B0604020202020204" pitchFamily="34" charset="0"/>
                        <a:buChar char="•"/>
                      </a:pPr>
                      <a:r>
                        <a:rPr lang="en-GB" sz="1200" dirty="0"/>
                        <a:t>Avoid business language, jargon, acronyms. </a:t>
                      </a:r>
                    </a:p>
                  </a:txBody>
                  <a:tcPr/>
                </a:tc>
                <a:tc>
                  <a:txBody>
                    <a:bodyPr/>
                    <a:lstStyle/>
                    <a:p>
                      <a:r>
                        <a:rPr lang="en-GB" sz="1000" i="1" dirty="0">
                          <a:solidFill>
                            <a:schemeClr val="tx1"/>
                          </a:solidFill>
                        </a:rPr>
                        <a:t>In</a:t>
                      </a:r>
                      <a:r>
                        <a:rPr lang="en-GB" sz="1000" i="1" baseline="0" dirty="0">
                          <a:solidFill>
                            <a:schemeClr val="tx1"/>
                          </a:solidFill>
                        </a:rPr>
                        <a:t> the course of audit of preparation for the y/e 2020 we met with the Finance Director of our client.</a:t>
                      </a:r>
                    </a:p>
                    <a:p>
                      <a:endParaRPr lang="en-GB" sz="1000" i="1" baseline="0" dirty="0">
                        <a:solidFill>
                          <a:schemeClr val="tx1"/>
                        </a:solidFill>
                      </a:endParaRPr>
                    </a:p>
                    <a:p>
                      <a:r>
                        <a:rPr lang="en-GB" sz="1000" i="1" baseline="0" dirty="0">
                          <a:solidFill>
                            <a:schemeClr val="tx1"/>
                          </a:solidFill>
                        </a:rPr>
                        <a:t>In the course of discussions we were informed that during the year the company had been subject to a fraud by, now former, employees of  the company.</a:t>
                      </a:r>
                    </a:p>
                    <a:p>
                      <a:endParaRPr lang="en-GB" sz="1000" i="1" baseline="0" dirty="0">
                        <a:solidFill>
                          <a:schemeClr val="tx1"/>
                        </a:solidFill>
                      </a:endParaRPr>
                    </a:p>
                    <a:p>
                      <a:r>
                        <a:rPr lang="en-GB" sz="1000" i="1" baseline="0" dirty="0">
                          <a:solidFill>
                            <a:schemeClr val="tx1"/>
                          </a:solidFill>
                        </a:rPr>
                        <a:t>Following an internal investigation it was identified that R, J and F who were employed as managers were submitting claims for expenses for subcontractors named G, Z and B. </a:t>
                      </a:r>
                    </a:p>
                    <a:p>
                      <a:endParaRPr lang="en-GB" sz="1000" i="1" baseline="0" dirty="0">
                        <a:solidFill>
                          <a:schemeClr val="tx1"/>
                        </a:solidFill>
                      </a:endParaRPr>
                    </a:p>
                    <a:p>
                      <a:r>
                        <a:rPr lang="en-GB" sz="1000" i="1" baseline="0" dirty="0">
                          <a:solidFill>
                            <a:schemeClr val="tx1"/>
                          </a:solidFill>
                        </a:rPr>
                        <a:t>It was claimed that G, Z and B were additional cleaning contractors brought in to assist with extra cleaning owing to Covid-19. We have been informed that it was apparent from an inspection that the cleaning had not taken place and the frequency and level of claims was out of step with claims being submitted by managers with similar responsibilities. </a:t>
                      </a:r>
                    </a:p>
                    <a:p>
                      <a:endParaRPr lang="en-GB" sz="1000" i="1" baseline="0" dirty="0">
                        <a:solidFill>
                          <a:schemeClr val="tx1"/>
                        </a:solidFill>
                      </a:endParaRPr>
                    </a:p>
                    <a:p>
                      <a:r>
                        <a:rPr lang="en-GB" sz="1000" i="1" baseline="0" dirty="0">
                          <a:solidFill>
                            <a:schemeClr val="tx1"/>
                          </a:solidFill>
                        </a:rPr>
                        <a:t>The total expenses fraudulently claimed by R, J and F was £100,000.  It would appear that £50,000 of  this money was claimed by R (who has therefore been named as the main subject) and the balance equally split between J and F.   As part of work we have not been provided with any further details of R, J or F, whose employment has been terminated.</a:t>
                      </a:r>
                    </a:p>
                    <a:p>
                      <a:endParaRPr lang="en-GB" sz="1000" i="1" baseline="0" dirty="0">
                        <a:solidFill>
                          <a:schemeClr val="tx1"/>
                        </a:solidFill>
                      </a:endParaRPr>
                    </a:p>
                    <a:p>
                      <a:r>
                        <a:rPr lang="en-GB" sz="1000" i="1" dirty="0">
                          <a:solidFill>
                            <a:schemeClr val="tx1"/>
                          </a:solidFill>
                        </a:rPr>
                        <a:t>The fraudulent obtained sums</a:t>
                      </a:r>
                      <a:r>
                        <a:rPr lang="en-GB" sz="1000" i="1" baseline="0" dirty="0">
                          <a:solidFill>
                            <a:schemeClr val="tx1"/>
                          </a:solidFill>
                        </a:rPr>
                        <a:t> have in part been recovered and we have been informed that the remaining sums will be repaid over the next 6 months.</a:t>
                      </a:r>
                    </a:p>
                    <a:p>
                      <a:endParaRPr lang="en-GB" sz="1000" i="1" baseline="0" dirty="0">
                        <a:solidFill>
                          <a:schemeClr val="tx1"/>
                        </a:solidFill>
                      </a:endParaRPr>
                    </a:p>
                    <a:p>
                      <a:r>
                        <a:rPr lang="en-GB" sz="1000" i="1" baseline="0" dirty="0">
                          <a:solidFill>
                            <a:schemeClr val="tx1"/>
                          </a:solidFill>
                        </a:rPr>
                        <a:t>We do not know whether this matter has been reported to the police.</a:t>
                      </a:r>
                    </a:p>
                    <a:p>
                      <a:endParaRPr lang="en-GB" sz="1000" i="1" baseline="0" dirty="0">
                        <a:solidFill>
                          <a:schemeClr val="tx1"/>
                        </a:solidFill>
                      </a:endParaRPr>
                    </a:p>
                    <a:p>
                      <a:r>
                        <a:rPr lang="en-GB" sz="1000" i="1" baseline="0" dirty="0">
                          <a:solidFill>
                            <a:schemeClr val="tx1"/>
                          </a:solidFill>
                        </a:rPr>
                        <a:t>We suspect R, J and F of being in possession of criminal property.</a:t>
                      </a:r>
                      <a:endParaRPr lang="en-GB" sz="1000" i="1" dirty="0">
                        <a:solidFill>
                          <a:schemeClr val="tx1"/>
                        </a:solidFill>
                      </a:endParaRPr>
                    </a:p>
                  </a:txBody>
                  <a:tcPr/>
                </a:tc>
                <a:extLst>
                  <a:ext uri="{0D108BD9-81ED-4DB2-BD59-A6C34878D82A}">
                    <a16:rowId xmlns:a16="http://schemas.microsoft.com/office/drawing/2014/main" val="10001"/>
                  </a:ext>
                </a:extLst>
              </a:tr>
              <a:tr h="652600">
                <a:tc>
                  <a:txBody>
                    <a:bodyPr/>
                    <a:lstStyle/>
                    <a:p>
                      <a:endParaRPr lang="en-GB" sz="1100" dirty="0"/>
                    </a:p>
                  </a:txBody>
                  <a:tcPr/>
                </a:tc>
                <a:tc>
                  <a:txBody>
                    <a:bodyPr/>
                    <a:lstStyle/>
                    <a:p>
                      <a:pPr marL="171450" indent="-171450">
                        <a:buFont typeface="Arial" panose="020B0604020202020204" pitchFamily="34" charset="0"/>
                        <a:buChar char="•"/>
                      </a:pPr>
                      <a:endParaRPr lang="en-GB" sz="1200" dirty="0"/>
                    </a:p>
                  </a:txBody>
                  <a:tcPr/>
                </a:tc>
                <a:tc>
                  <a:txBody>
                    <a:bodyPr/>
                    <a:lstStyle/>
                    <a:p>
                      <a:endParaRPr lang="en-GB" sz="1000" i="1" dirty="0">
                        <a:solidFill>
                          <a:schemeClr val="tx1"/>
                        </a:solidFill>
                      </a:endParaRPr>
                    </a:p>
                  </a:txBody>
                  <a:tcPr/>
                </a:tc>
                <a:extLst>
                  <a:ext uri="{0D108BD9-81ED-4DB2-BD59-A6C34878D82A}">
                    <a16:rowId xmlns:a16="http://schemas.microsoft.com/office/drawing/2014/main" val="1713565423"/>
                  </a:ext>
                </a:extLst>
              </a:tr>
            </a:tbl>
          </a:graphicData>
        </a:graphic>
      </p:graphicFrame>
      <p:sp>
        <p:nvSpPr>
          <p:cNvPr id="5" name="TextBox 4">
            <a:extLst>
              <a:ext uri="{FF2B5EF4-FFF2-40B4-BE49-F238E27FC236}">
                <a16:creationId xmlns:a16="http://schemas.microsoft.com/office/drawing/2014/main" id="{C4B86C46-BD0D-4846-ABFF-308A0AC0F909}"/>
              </a:ext>
            </a:extLst>
          </p:cNvPr>
          <p:cNvSpPr txBox="1"/>
          <p:nvPr/>
        </p:nvSpPr>
        <p:spPr>
          <a:xfrm>
            <a:off x="838199" y="6492875"/>
            <a:ext cx="11079481" cy="241300"/>
          </a:xfrm>
          <a:prstGeom prst="rect">
            <a:avLst/>
          </a:prstGeom>
        </p:spPr>
        <p:txBody>
          <a:bodyPr wrap="square" rtlCol="0">
            <a:noAutofit/>
          </a:bodyPr>
          <a:lstStyle/>
          <a:p>
            <a:pPr lvl="0" algn="ctr">
              <a:defRPr/>
            </a:pPr>
            <a:endParaRPr lang="en-GB" sz="1100" b="1" dirty="0">
              <a:solidFill>
                <a:srgbClr val="FF0000"/>
              </a:solidFill>
            </a:endParaRPr>
          </a:p>
        </p:txBody>
      </p:sp>
      <p:sp>
        <p:nvSpPr>
          <p:cNvPr id="7" name="TextBox 6">
            <a:extLst>
              <a:ext uri="{FF2B5EF4-FFF2-40B4-BE49-F238E27FC236}">
                <a16:creationId xmlns:a16="http://schemas.microsoft.com/office/drawing/2014/main" id="{6D63475E-F2CA-4347-8BB1-C4B5F2CF33EB}"/>
              </a:ext>
            </a:extLst>
          </p:cNvPr>
          <p:cNvSpPr txBox="1"/>
          <p:nvPr/>
        </p:nvSpPr>
        <p:spPr>
          <a:xfrm>
            <a:off x="2390775" y="6492875"/>
            <a:ext cx="7905750" cy="241300"/>
          </a:xfrm>
          <a:prstGeom prst="rect">
            <a:avLst/>
          </a:prstGeom>
        </p:spPr>
        <p:txBody>
          <a:bodyPr wrap="square" rtlCol="0">
            <a:normAutofit fontScale="62500" lnSpcReduction="20000"/>
          </a:bodyPr>
          <a:lstStyle/>
          <a:p>
            <a:pPr algn="l"/>
            <a:endParaRPr lang="en-GB" dirty="0">
              <a:solidFill>
                <a:srgbClr val="000000"/>
              </a:solidFil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F3996DBC-964D-4D35-916E-2E49E3CD2753}"/>
              </a:ext>
            </a:extLst>
          </p:cNvPr>
          <p:cNvSpPr/>
          <p:nvPr/>
        </p:nvSpPr>
        <p:spPr>
          <a:xfrm>
            <a:off x="923925" y="6353086"/>
            <a:ext cx="10429876" cy="461665"/>
          </a:xfrm>
          <a:prstGeom prst="rect">
            <a:avLst/>
          </a:prstGeom>
        </p:spPr>
        <p:txBody>
          <a:bodyPr wrap="square">
            <a:spAutoFit/>
          </a:bodyPr>
          <a:lstStyle/>
          <a:p>
            <a:pPr algn="ctr"/>
            <a:r>
              <a:rPr lang="en-US" sz="1200" b="1" dirty="0"/>
              <a:t>SAR Online has an automatic timeout of 20 minutes – always save your work!</a:t>
            </a:r>
          </a:p>
          <a:p>
            <a:pPr algn="ctr"/>
            <a:r>
              <a:rPr lang="en-US" sz="1200" b="1" dirty="0"/>
              <a:t>Save a copy of the SAR / DAML for your records before it is submitted. </a:t>
            </a:r>
          </a:p>
        </p:txBody>
      </p:sp>
    </p:spTree>
    <p:extLst>
      <p:ext uri="{BB962C8B-B14F-4D97-AF65-F5344CB8AC3E}">
        <p14:creationId xmlns:p14="http://schemas.microsoft.com/office/powerpoint/2010/main" val="1626933630"/>
      </p:ext>
    </p:extLst>
  </p:cSld>
  <p:clrMapOvr>
    <a:masterClrMapping/>
  </p:clrMapOvr>
</p:sld>
</file>

<file path=ppt/theme/theme1.xml><?xml version="1.0" encoding="utf-8"?>
<a:theme xmlns:a="http://schemas.openxmlformats.org/drawingml/2006/main" name="Office Theme">
  <a:themeElements>
    <a:clrScheme name="ICAEW Office">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D0C7C4"/>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smtClean="0">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bodyPr wrap="square" rtlCol="0">
        <a:normAutofit/>
      </a:bodyPr>
      <a:lstStyle>
        <a:defPPr algn="l">
          <a:defRPr dirty="0" smtClean="0">
            <a:solidFill>
              <a:srgbClr val="000000"/>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ICAEW_Powerpoint Template.potx" id="{CA0AAA90-2BF6-4870-A9FE-47072FFAA3E7}" vid="{0010B82B-2079-475C-B8A8-FC3CA91CDE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6B38A6B1FB4C5499AAC96906127A8F5" ma:contentTypeVersion="11" ma:contentTypeDescription="Create a new document." ma:contentTypeScope="" ma:versionID="e910031431462c1469360fce295e4618">
  <xsd:schema xmlns:xsd="http://www.w3.org/2001/XMLSchema" xmlns:xs="http://www.w3.org/2001/XMLSchema" xmlns:p="http://schemas.microsoft.com/office/2006/metadata/properties" xmlns:ns3="c82becd5-a2a8-4f63-998d-c2b72338965a" xmlns:ns4="06395f3c-88bc-4244-a850-2c634c558e25" targetNamespace="http://schemas.microsoft.com/office/2006/metadata/properties" ma:root="true" ma:fieldsID="daa800feb7c904be293b73ab680051ba" ns3:_="" ns4:_="">
    <xsd:import namespace="c82becd5-a2a8-4f63-998d-c2b72338965a"/>
    <xsd:import namespace="06395f3c-88bc-4244-a850-2c634c558e2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2becd5-a2a8-4f63-998d-c2b7233896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395f3c-88bc-4244-a850-2c634c558e2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A5ECD0-F15B-40C5-98F6-8F0664038953}">
  <ds:schemaRefs>
    <ds:schemaRef ds:uri="http://schemas.microsoft.com/office/infopath/2007/PartnerControls"/>
    <ds:schemaRef ds:uri="http://purl.org/dc/term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www.w3.org/XML/1998/namespace"/>
    <ds:schemaRef ds:uri="06395f3c-88bc-4244-a850-2c634c558e25"/>
    <ds:schemaRef ds:uri="c82becd5-a2a8-4f63-998d-c2b72338965a"/>
    <ds:schemaRef ds:uri="http://purl.org/dc/dcmitype/"/>
  </ds:schemaRefs>
</ds:datastoreItem>
</file>

<file path=customXml/itemProps2.xml><?xml version="1.0" encoding="utf-8"?>
<ds:datastoreItem xmlns:ds="http://schemas.openxmlformats.org/officeDocument/2006/customXml" ds:itemID="{CC53CEFC-6E24-4C64-B820-BF36E7B71F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2becd5-a2a8-4f63-998d-c2b72338965a"/>
    <ds:schemaRef ds:uri="06395f3c-88bc-4244-a850-2c634c558e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4C0528-BB0F-4D61-848D-43D280489C5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1029</TotalTime>
  <Words>4030</Words>
  <Application>Microsoft Office PowerPoint</Application>
  <PresentationFormat>Widescreen</PresentationFormat>
  <Paragraphs>338</Paragraphs>
  <Slides>20</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Suspicious Activity Reporting  for the Accountancy Sector</vt:lpstr>
      <vt:lpstr>The SAR Online  reporting form </vt:lpstr>
      <vt:lpstr>The SAR Online reporting form Step 1 (SAR Header)</vt:lpstr>
      <vt:lpstr>The SAR Online reporting form Step 2 (Main Subject)</vt:lpstr>
      <vt:lpstr>The SAR Online reporting form Step 3 (Associated Subject)</vt:lpstr>
      <vt:lpstr>The SAR Online reporting form Step 4 (Transaction)</vt:lpstr>
      <vt:lpstr>The SAR Online reporting form Step 5 (Reason/Submit - 1)</vt:lpstr>
      <vt:lpstr>The SAR Online reporting form Step 5 (Reason/Submit - 2)</vt:lpstr>
      <vt:lpstr>The SAR Online reporting form Step 5 (Reason/Submit - 3)</vt:lpstr>
      <vt:lpstr>The SAR Online reporting form Step 5 (Reason/Submit - 4)</vt:lpstr>
      <vt:lpstr>The SAR Online reporting form Step 5 (Reason/Submit - 5)</vt:lpstr>
      <vt:lpstr>Resources</vt:lpstr>
      <vt:lpstr>Appendix 1</vt:lpstr>
      <vt:lpstr>Why are SARs important?</vt:lpstr>
      <vt:lpstr>Examples of red flags to look out for</vt:lpstr>
      <vt:lpstr>Money laundering in the accountancy sector – what does it look like?</vt:lpstr>
      <vt:lpstr>Money laundering at a glance</vt:lpstr>
      <vt:lpstr>Types of Suspicious Activity Report (SAR) </vt:lpstr>
      <vt:lpstr>Money Laundering offences in the regulated sector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Suspicious Activity Reporting  for the Accountancy Sector</dc:title>
  <dc:creator>Sandy Price</dc:creator>
  <cp:lastModifiedBy>Chris Osbourne</cp:lastModifiedBy>
  <cp:revision>5</cp:revision>
  <dcterms:created xsi:type="dcterms:W3CDTF">2021-03-22T17:02:01Z</dcterms:created>
  <dcterms:modified xsi:type="dcterms:W3CDTF">2021-04-01T08:34:58Z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0x010100E6B38A6B1FB4C5499AAC96906127A8F5</vt:lpwstr>
  </property>
</Properties>
</file>