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90" r:id="rId2"/>
    <p:sldId id="328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70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577B-AE74-2F15-5BF5-858076D24D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03D57CF-B088-C936-CB4F-8E6F24D2AB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59EED1-9396-F294-6388-7E2FEF5D6B21}"/>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5" name="Footer Placeholder 4">
            <a:extLst>
              <a:ext uri="{FF2B5EF4-FFF2-40B4-BE49-F238E27FC236}">
                <a16:creationId xmlns:a16="http://schemas.microsoft.com/office/drawing/2014/main" id="{47D4D9F9-94CA-3A8B-DC8E-F0DFE069F6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AFC96F-0B23-3349-1289-35117BFD0F1D}"/>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292700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A6231-2A49-6F8C-45C7-75F5F9279D3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8F876E-C1A3-C1CA-8B21-E39450D4FC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76F797-8FFB-3E8A-AEF9-AD0C8BB40A00}"/>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5" name="Footer Placeholder 4">
            <a:extLst>
              <a:ext uri="{FF2B5EF4-FFF2-40B4-BE49-F238E27FC236}">
                <a16:creationId xmlns:a16="http://schemas.microsoft.com/office/drawing/2014/main" id="{ED4B9C7D-4A55-5D35-8CD5-DD298462FE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F8CC8E-F593-E8D1-635C-0AD790A95139}"/>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316402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4E6F93-D106-8DED-0FE5-2319A507070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9D1B17-CA3E-B93E-2621-A0E5CB0442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FBDA17-F68D-5842-2173-7BAB10A5FA40}"/>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5" name="Footer Placeholder 4">
            <a:extLst>
              <a:ext uri="{FF2B5EF4-FFF2-40B4-BE49-F238E27FC236}">
                <a16:creationId xmlns:a16="http://schemas.microsoft.com/office/drawing/2014/main" id="{32BBCD06-B1F3-3A30-164E-62FBBB8984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35CB7B-7ACE-5E2A-E88C-E82399F53E44}"/>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2014396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76BD1D"/>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43FBB30-3117-1D4D-8033-00958C7F5F1C}"/>
              </a:ext>
            </a:extLst>
          </p:cNvPr>
          <p:cNvSpPr/>
          <p:nvPr userDrawn="1"/>
        </p:nvSpPr>
        <p:spPr>
          <a:xfrm>
            <a:off x="0" y="81023"/>
            <a:ext cx="12192000" cy="60882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9413476C-C368-3F41-A04F-B0DEDD4B22C9}"/>
              </a:ext>
            </a:extLst>
          </p:cNvPr>
          <p:cNvCxnSpPr>
            <a:cxnSpLocks/>
          </p:cNvCxnSpPr>
          <p:nvPr userDrawn="1"/>
        </p:nvCxnSpPr>
        <p:spPr>
          <a:xfrm flipH="1">
            <a:off x="325121" y="6235872"/>
            <a:ext cx="11507471" cy="0"/>
          </a:xfrm>
          <a:prstGeom prst="line">
            <a:avLst/>
          </a:prstGeom>
          <a:ln w="12700">
            <a:solidFill>
              <a:srgbClr val="76BD1D"/>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1C7B843-9F5F-2D48-BC4F-669679B91E66}"/>
              </a:ext>
            </a:extLst>
          </p:cNvPr>
          <p:cNvSpPr/>
          <p:nvPr userDrawn="1"/>
        </p:nvSpPr>
        <p:spPr>
          <a:xfrm>
            <a:off x="0" y="6235872"/>
            <a:ext cx="12192000" cy="622128"/>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Text Placeholder 10">
            <a:extLst>
              <a:ext uri="{FF2B5EF4-FFF2-40B4-BE49-F238E27FC236}">
                <a16:creationId xmlns:a16="http://schemas.microsoft.com/office/drawing/2014/main" id="{4610023B-2951-064D-BDF0-59AEE9FB9F54}"/>
              </a:ext>
            </a:extLst>
          </p:cNvPr>
          <p:cNvSpPr>
            <a:spLocks noGrp="1"/>
          </p:cNvSpPr>
          <p:nvPr>
            <p:ph type="body" sz="quarter" idx="10" hasCustomPrompt="1"/>
          </p:nvPr>
        </p:nvSpPr>
        <p:spPr>
          <a:xfrm>
            <a:off x="325122" y="6376738"/>
            <a:ext cx="2488999" cy="243188"/>
          </a:xfrm>
          <a:prstGeom prst="rect">
            <a:avLst/>
          </a:prstGeom>
          <a:ln>
            <a:solidFill>
              <a:schemeClr val="bg1"/>
            </a:solidFill>
          </a:ln>
        </p:spPr>
        <p:txBody>
          <a:bodyPr lIns="0" tIns="0" rIns="0" bIns="0" anchor="ctr"/>
          <a:lstStyle>
            <a:lvl1pPr marL="0" indent="0">
              <a:buNone/>
              <a:defRPr sz="1051">
                <a:solidFill>
                  <a:srgbClr val="57636B"/>
                </a:solidFill>
              </a:defRPr>
            </a:lvl1pPr>
            <a:lvl2pPr marL="457189" indent="0">
              <a:buNone/>
              <a:defRPr/>
            </a:lvl2pPr>
          </a:lstStyle>
          <a:p>
            <a:pPr lvl="0"/>
            <a:r>
              <a:rPr lang="en-GB"/>
              <a:t>www.savemoneycutcarbon.com</a:t>
            </a:r>
          </a:p>
        </p:txBody>
      </p:sp>
      <p:pic>
        <p:nvPicPr>
          <p:cNvPr id="10" name="Picture 9" descr="A picture containing text, sign, dishware, tableware&#10;&#10;Description automatically generated">
            <a:extLst>
              <a:ext uri="{FF2B5EF4-FFF2-40B4-BE49-F238E27FC236}">
                <a16:creationId xmlns:a16="http://schemas.microsoft.com/office/drawing/2014/main" id="{307F5B29-4A87-EF47-AE06-21F2E8BE4B62}"/>
              </a:ext>
            </a:extLst>
          </p:cNvPr>
          <p:cNvPicPr>
            <a:picLocks noChangeAspect="1"/>
          </p:cNvPicPr>
          <p:nvPr userDrawn="1"/>
        </p:nvPicPr>
        <p:blipFill>
          <a:blip r:embed="rId2"/>
          <a:stretch>
            <a:fillRect/>
          </a:stretch>
        </p:blipFill>
        <p:spPr>
          <a:xfrm>
            <a:off x="10814673" y="6374830"/>
            <a:ext cx="1017919" cy="253932"/>
          </a:xfrm>
          <a:prstGeom prst="rect">
            <a:avLst/>
          </a:prstGeom>
        </p:spPr>
      </p:pic>
      <p:sp>
        <p:nvSpPr>
          <p:cNvPr id="9" name="Text Placeholder 3">
            <a:extLst>
              <a:ext uri="{FF2B5EF4-FFF2-40B4-BE49-F238E27FC236}">
                <a16:creationId xmlns:a16="http://schemas.microsoft.com/office/drawing/2014/main" id="{73CCCD9A-D780-6E4D-9B00-3E2790B97723}"/>
              </a:ext>
            </a:extLst>
          </p:cNvPr>
          <p:cNvSpPr>
            <a:spLocks noGrp="1"/>
          </p:cNvSpPr>
          <p:nvPr>
            <p:ph type="body" sz="half" idx="2" hasCustomPrompt="1"/>
          </p:nvPr>
        </p:nvSpPr>
        <p:spPr>
          <a:xfrm>
            <a:off x="517093" y="974041"/>
            <a:ext cx="11157817" cy="231007"/>
          </a:xfrm>
          <a:prstGeom prst="rect">
            <a:avLst/>
          </a:prstGeom>
        </p:spPr>
        <p:txBody>
          <a:bodyPr wrap="none" lIns="0" tIns="0" rIns="0" bIns="0" anchor="ctr">
            <a:noAutofit/>
          </a:bodyPr>
          <a:lstStyle>
            <a:lvl1pPr marL="0" indent="0" algn="l">
              <a:buNone/>
              <a:defRPr sz="1467" b="0" i="0" baseline="0">
                <a:solidFill>
                  <a:schemeClr val="accent1"/>
                </a:solidFill>
                <a:latin typeface="Calibri" panose="020F0502020204030204" pitchFamily="34" charset="0"/>
                <a:ea typeface="Roboto" panose="02000000000000000000" pitchFamily="2" charset="0"/>
              </a:defRPr>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US" dirty="0"/>
              <a:t>Click to edite subtitle</a:t>
            </a:r>
          </a:p>
        </p:txBody>
      </p:sp>
      <p:sp>
        <p:nvSpPr>
          <p:cNvPr id="13" name="Title 2">
            <a:extLst>
              <a:ext uri="{FF2B5EF4-FFF2-40B4-BE49-F238E27FC236}">
                <a16:creationId xmlns:a16="http://schemas.microsoft.com/office/drawing/2014/main" id="{26A68C62-7543-8541-BA57-0B4246CA14E8}"/>
              </a:ext>
            </a:extLst>
          </p:cNvPr>
          <p:cNvSpPr>
            <a:spLocks noGrp="1"/>
          </p:cNvSpPr>
          <p:nvPr>
            <p:ph type="title"/>
          </p:nvPr>
        </p:nvSpPr>
        <p:spPr>
          <a:xfrm>
            <a:off x="517093" y="376816"/>
            <a:ext cx="11157817" cy="545945"/>
          </a:xfrm>
          <a:prstGeom prst="rect">
            <a:avLst/>
          </a:prstGeom>
        </p:spPr>
        <p:txBody>
          <a:bodyPr lIns="0" tIns="0" rIns="0" bIns="0" anchor="ctr"/>
          <a:lstStyle>
            <a:lvl1pPr algn="l">
              <a:defRPr sz="4000" b="0" i="0">
                <a:solidFill>
                  <a:schemeClr val="tx1">
                    <a:lumMod val="75000"/>
                    <a:lumOff val="25000"/>
                  </a:schemeClr>
                </a:solidFill>
                <a:latin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3832854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7F9E8-0CE4-C522-3E8F-A209A73802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F891662-680C-854C-2138-D6D4A0B4B7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8BD6AB-A428-9DCF-2CF8-BBCD6C4ED233}"/>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5" name="Footer Placeholder 4">
            <a:extLst>
              <a:ext uri="{FF2B5EF4-FFF2-40B4-BE49-F238E27FC236}">
                <a16:creationId xmlns:a16="http://schemas.microsoft.com/office/drawing/2014/main" id="{4D160FDA-A2D2-37FA-1347-EE8900F695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7A4031-5C9B-9D85-C480-59B52D91F63E}"/>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2976941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D029A-F76E-7484-DFA3-4D0CA0B9EB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8355104-23E7-334C-FD31-36966CED7F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1F7CD3-4CE6-84DE-53A8-C7E3B8A2E923}"/>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5" name="Footer Placeholder 4">
            <a:extLst>
              <a:ext uri="{FF2B5EF4-FFF2-40B4-BE49-F238E27FC236}">
                <a16:creationId xmlns:a16="http://schemas.microsoft.com/office/drawing/2014/main" id="{A25EF1B7-0A56-E472-D240-46011D7838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3BE85-8D81-0409-0FF2-81DCB7233CB7}"/>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2797137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846AF-BF73-0346-9483-B888DADF8A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389630-501D-E658-C681-846BA083E4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E1E1AE5-83F7-7916-40C7-FC294872DB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4F4E9D1-F51F-2CC3-CA3A-4DB4E7389A24}"/>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6" name="Footer Placeholder 5">
            <a:extLst>
              <a:ext uri="{FF2B5EF4-FFF2-40B4-BE49-F238E27FC236}">
                <a16:creationId xmlns:a16="http://schemas.microsoft.com/office/drawing/2014/main" id="{40CC76FE-B6AA-B0AA-48D0-BBA7EDEEA3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FB0F64-D0BB-5ED0-3196-837035A824FE}"/>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245194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3C22B-E112-F1A1-D171-6E3148A328F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A310BD-75C9-5E26-18DC-A600B6A5AA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AB86E7-00A1-7BE4-D8DC-63A5301F39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D83DA56-4969-8913-3017-6878C9EBDD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86E1FB-7EB7-4CFC-B6DB-8A3896E04D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86351B-98D8-7207-09FB-0BCB578A9CCA}"/>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8" name="Footer Placeholder 7">
            <a:extLst>
              <a:ext uri="{FF2B5EF4-FFF2-40B4-BE49-F238E27FC236}">
                <a16:creationId xmlns:a16="http://schemas.microsoft.com/office/drawing/2014/main" id="{66FB9A96-85E0-45C0-EF96-A355BF47A62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4F3C7DB-5253-5858-51B9-8C2F3AF24165}"/>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3038343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D546A-6F22-E68F-F423-EC8C381CBD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D18208C-B826-0384-5934-D05E6EB00657}"/>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4" name="Footer Placeholder 3">
            <a:extLst>
              <a:ext uri="{FF2B5EF4-FFF2-40B4-BE49-F238E27FC236}">
                <a16:creationId xmlns:a16="http://schemas.microsoft.com/office/drawing/2014/main" id="{B2EB0F09-BCB0-EBD3-444C-45BC8E7FE90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B28C15-1612-1856-52AB-3D3D9AE2526C}"/>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591532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D3F469-0B0F-B19D-7582-B2DC7C25394E}"/>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3" name="Footer Placeholder 2">
            <a:extLst>
              <a:ext uri="{FF2B5EF4-FFF2-40B4-BE49-F238E27FC236}">
                <a16:creationId xmlns:a16="http://schemas.microsoft.com/office/drawing/2014/main" id="{7FE96EC5-DD06-9645-7F35-D7E6112F5C4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FCDE462-9D15-324A-4EE7-19D161BB14C8}"/>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649092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F0252-8FD4-FDAC-7EA3-D0FCA92B56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9E725C6-3A86-53C1-F071-DF44D4D928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52ABCD7-ADA9-87C5-7A35-0959849D47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7D8C39-CE1D-F917-45C8-B7616EE4ADE8}"/>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6" name="Footer Placeholder 5">
            <a:extLst>
              <a:ext uri="{FF2B5EF4-FFF2-40B4-BE49-F238E27FC236}">
                <a16:creationId xmlns:a16="http://schemas.microsoft.com/office/drawing/2014/main" id="{4DEE61D2-901A-B323-C525-75A187D730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93DCAE-9636-7013-0386-4507DB0C09A5}"/>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1276633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AACFC-1524-AF02-B5A6-78CB8176AA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6150F04-4B1E-D4C8-B65E-640D9AADD4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CFD39B-B70D-5D4F-5988-211200E26C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625F66-4B0A-1D1F-63FB-C05E02C14FE5}"/>
              </a:ext>
            </a:extLst>
          </p:cNvPr>
          <p:cNvSpPr>
            <a:spLocks noGrp="1"/>
          </p:cNvSpPr>
          <p:nvPr>
            <p:ph type="dt" sz="half" idx="10"/>
          </p:nvPr>
        </p:nvSpPr>
        <p:spPr/>
        <p:txBody>
          <a:bodyPr/>
          <a:lstStyle/>
          <a:p>
            <a:fld id="{B10BDD4E-C5F6-42A0-8BDE-2C86EAB26B4D}" type="datetimeFigureOut">
              <a:rPr lang="en-GB" smtClean="0"/>
              <a:t>03/08/2022</a:t>
            </a:fld>
            <a:endParaRPr lang="en-GB"/>
          </a:p>
        </p:txBody>
      </p:sp>
      <p:sp>
        <p:nvSpPr>
          <p:cNvPr id="6" name="Footer Placeholder 5">
            <a:extLst>
              <a:ext uri="{FF2B5EF4-FFF2-40B4-BE49-F238E27FC236}">
                <a16:creationId xmlns:a16="http://schemas.microsoft.com/office/drawing/2014/main" id="{8EA66047-0C09-656B-9D88-3F6334D98A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86F8ED-02E7-1480-092B-809034F07D68}"/>
              </a:ext>
            </a:extLst>
          </p:cNvPr>
          <p:cNvSpPr>
            <a:spLocks noGrp="1"/>
          </p:cNvSpPr>
          <p:nvPr>
            <p:ph type="sldNum" sz="quarter" idx="12"/>
          </p:nvPr>
        </p:nvSpPr>
        <p:spPr/>
        <p:txBody>
          <a:bodyPr/>
          <a:lstStyle/>
          <a:p>
            <a:fld id="{55E2DCA6-8DB7-4584-804E-C6A8A71C84B7}" type="slidenum">
              <a:rPr lang="en-GB" smtClean="0"/>
              <a:t>‹#›</a:t>
            </a:fld>
            <a:endParaRPr lang="en-GB"/>
          </a:p>
        </p:txBody>
      </p:sp>
    </p:spTree>
    <p:extLst>
      <p:ext uri="{BB962C8B-B14F-4D97-AF65-F5344CB8AC3E}">
        <p14:creationId xmlns:p14="http://schemas.microsoft.com/office/powerpoint/2010/main" val="1232563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6E7E8B-F83F-B913-4D01-75CC5AEFC1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A02A27-0819-185B-22D3-EAC8ED15AC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6DC632-3665-EDBF-8A99-D692B91868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0BDD4E-C5F6-42A0-8BDE-2C86EAB26B4D}" type="datetimeFigureOut">
              <a:rPr lang="en-GB" smtClean="0"/>
              <a:t>03/08/2022</a:t>
            </a:fld>
            <a:endParaRPr lang="en-GB"/>
          </a:p>
        </p:txBody>
      </p:sp>
      <p:sp>
        <p:nvSpPr>
          <p:cNvPr id="5" name="Footer Placeholder 4">
            <a:extLst>
              <a:ext uri="{FF2B5EF4-FFF2-40B4-BE49-F238E27FC236}">
                <a16:creationId xmlns:a16="http://schemas.microsoft.com/office/drawing/2014/main" id="{9358FAE3-ED56-8F80-D988-0145DDAB3E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25BD237-8C68-6F85-099F-A6815BAB41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2DCA6-8DB7-4584-804E-C6A8A71C84B7}" type="slidenum">
              <a:rPr lang="en-GB" smtClean="0"/>
              <a:t>‹#›</a:t>
            </a:fld>
            <a:endParaRPr lang="en-GB"/>
          </a:p>
        </p:txBody>
      </p:sp>
    </p:spTree>
    <p:extLst>
      <p:ext uri="{BB962C8B-B14F-4D97-AF65-F5344CB8AC3E}">
        <p14:creationId xmlns:p14="http://schemas.microsoft.com/office/powerpoint/2010/main" val="1771838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8F30AF-A779-47A4-B2A6-D85F5257E854}"/>
              </a:ext>
            </a:extLst>
          </p:cNvPr>
          <p:cNvSpPr>
            <a:spLocks noGrp="1"/>
          </p:cNvSpPr>
          <p:nvPr>
            <p:ph type="body" sz="quarter" idx="10"/>
          </p:nvPr>
        </p:nvSpPr>
        <p:spPr>
          <a:xfrm>
            <a:off x="517093" y="6399346"/>
            <a:ext cx="2488999" cy="243188"/>
          </a:xfrm>
        </p:spPr>
        <p:txBody>
          <a:bodyPr/>
          <a:lstStyle/>
          <a:p>
            <a:endParaRPr lang="en-GB" dirty="0">
              <a:latin typeface="Foco Light" panose="020B0304050202020203" pitchFamily="34" charset="0"/>
            </a:endParaRPr>
          </a:p>
        </p:txBody>
      </p:sp>
      <p:sp>
        <p:nvSpPr>
          <p:cNvPr id="3" name="Text Placeholder 2">
            <a:extLst>
              <a:ext uri="{FF2B5EF4-FFF2-40B4-BE49-F238E27FC236}">
                <a16:creationId xmlns:a16="http://schemas.microsoft.com/office/drawing/2014/main" id="{E6CB8AAE-DA3F-412D-AC39-01948951A689}"/>
              </a:ext>
            </a:extLst>
          </p:cNvPr>
          <p:cNvSpPr>
            <a:spLocks noGrp="1"/>
          </p:cNvSpPr>
          <p:nvPr>
            <p:ph type="body" sz="half" idx="2"/>
          </p:nvPr>
        </p:nvSpPr>
        <p:spPr/>
        <p:txBody>
          <a:bodyPr/>
          <a:lstStyle/>
          <a:p>
            <a:r>
              <a:rPr lang="en-GB" sz="1400" b="1" dirty="0">
                <a:solidFill>
                  <a:srgbClr val="87C525"/>
                </a:solidFill>
                <a:latin typeface="+mn-lt"/>
                <a:ea typeface="+mn-ea"/>
                <a:cs typeface="Calibri" panose="020F0502020204030204" pitchFamily="34" charset="0"/>
              </a:rPr>
              <a:t>Member Rewards Partner with ICAEW</a:t>
            </a:r>
          </a:p>
        </p:txBody>
      </p:sp>
      <p:sp>
        <p:nvSpPr>
          <p:cNvPr id="4" name="Title 3">
            <a:extLst>
              <a:ext uri="{FF2B5EF4-FFF2-40B4-BE49-F238E27FC236}">
                <a16:creationId xmlns:a16="http://schemas.microsoft.com/office/drawing/2014/main" id="{E68CA929-3D4D-41B0-8331-AD8406FBF7B9}"/>
              </a:ext>
            </a:extLst>
          </p:cNvPr>
          <p:cNvSpPr>
            <a:spLocks noGrp="1"/>
          </p:cNvSpPr>
          <p:nvPr>
            <p:ph type="title"/>
          </p:nvPr>
        </p:nvSpPr>
        <p:spPr/>
        <p:txBody>
          <a:bodyPr>
            <a:normAutofit fontScale="90000"/>
          </a:bodyPr>
          <a:lstStyle/>
          <a:p>
            <a:r>
              <a:rPr lang="en-GB" b="1" dirty="0">
                <a:solidFill>
                  <a:srgbClr val="57636B"/>
                </a:solidFill>
                <a:latin typeface="+mn-lt"/>
              </a:rPr>
              <a:t>SaveMoneyCutCarbon</a:t>
            </a:r>
          </a:p>
        </p:txBody>
      </p:sp>
      <p:sp>
        <p:nvSpPr>
          <p:cNvPr id="10" name="TextBox 9">
            <a:extLst>
              <a:ext uri="{FF2B5EF4-FFF2-40B4-BE49-F238E27FC236}">
                <a16:creationId xmlns:a16="http://schemas.microsoft.com/office/drawing/2014/main" id="{0BCF7CAD-C3C1-44E8-8ABF-0AC896597A7D}"/>
              </a:ext>
            </a:extLst>
          </p:cNvPr>
          <p:cNvSpPr txBox="1"/>
          <p:nvPr/>
        </p:nvSpPr>
        <p:spPr>
          <a:xfrm>
            <a:off x="381000" y="1321441"/>
            <a:ext cx="5576455" cy="4347344"/>
          </a:xfrm>
          <a:prstGeom prst="rect">
            <a:avLst/>
          </a:prstGeom>
          <a:noFill/>
        </p:spPr>
        <p:txBody>
          <a:bodyPr wrap="square" lIns="91440" tIns="45720" rIns="91440" bIns="45720" rtlCol="0" anchor="t">
            <a:spAutoFit/>
          </a:bodyPr>
          <a:lstStyle/>
          <a:p>
            <a:r>
              <a:rPr lang="en-GB" sz="1400" b="1" i="0" u="none" strike="noStrike" baseline="0" dirty="0">
                <a:solidFill>
                  <a:srgbClr val="000000"/>
                </a:solidFill>
                <a:latin typeface="Foco"/>
              </a:rPr>
              <a:t>SaveMoneyCutCarbon is the go-to-partner for Sustainability.</a:t>
            </a:r>
          </a:p>
          <a:p>
            <a:endParaRPr lang="en-GB" sz="1400" dirty="0">
              <a:solidFill>
                <a:srgbClr val="000000"/>
              </a:solidFill>
              <a:latin typeface="Foco"/>
            </a:endParaRPr>
          </a:p>
          <a:p>
            <a:r>
              <a:rPr lang="en-GB" sz="1400" b="0" i="0" u="none" strike="noStrike" baseline="0" dirty="0">
                <a:solidFill>
                  <a:srgbClr val="000000"/>
                </a:solidFill>
                <a:latin typeface="Foco"/>
              </a:rPr>
              <a:t>We help businesses and consumers take practical steps to a more sustainable future by providing products, solutions and expertise to support the full range of ESG and financial goals. </a:t>
            </a:r>
          </a:p>
          <a:p>
            <a:endParaRPr lang="en-GB" sz="1400" dirty="0">
              <a:solidFill>
                <a:srgbClr val="000000"/>
              </a:solidFill>
              <a:latin typeface="Foco"/>
            </a:endParaRPr>
          </a:p>
          <a:p>
            <a:r>
              <a:rPr lang="en-GB" sz="1400" b="0" i="0" u="none" strike="noStrike" baseline="0" dirty="0">
                <a:solidFill>
                  <a:srgbClr val="000000"/>
                </a:solidFill>
                <a:latin typeface="Foco"/>
              </a:rPr>
              <a:t>Our promise is in our name; it reflects the clear, no-nonsense way we go about our work.</a:t>
            </a:r>
          </a:p>
          <a:p>
            <a:endParaRPr lang="en-GB" sz="1400" dirty="0">
              <a:solidFill>
                <a:srgbClr val="000000"/>
              </a:solidFill>
              <a:latin typeface="Foco"/>
            </a:endParaRPr>
          </a:p>
          <a:p>
            <a:pPr>
              <a:spcAft>
                <a:spcPts val="900"/>
              </a:spcAft>
            </a:pPr>
            <a:r>
              <a:rPr lang="en-GB" sz="1400" b="0" i="0" u="none" strike="noStrike" baseline="0" dirty="0">
                <a:solidFill>
                  <a:srgbClr val="000000"/>
                </a:solidFill>
                <a:latin typeface="Foco"/>
              </a:rPr>
              <a:t>We offer a complete end-to-end Decarbonisation service and have completed over 1,000 </a:t>
            </a:r>
            <a:r>
              <a:rPr lang="en-GB" sz="1400" dirty="0">
                <a:solidFill>
                  <a:srgbClr val="57636B"/>
                </a:solidFill>
                <a:latin typeface="+mn-lt"/>
              </a:rPr>
              <a:t>energy, water and carbon reduction audits and projects. </a:t>
            </a:r>
          </a:p>
          <a:p>
            <a:pPr>
              <a:spcAft>
                <a:spcPts val="900"/>
              </a:spcAft>
            </a:pPr>
            <a:r>
              <a:rPr lang="en-US" sz="1400" b="1" dirty="0">
                <a:solidFill>
                  <a:srgbClr val="57636B"/>
                </a:solidFill>
                <a:cs typeface="Calibri" panose="020F0502020204030204" pitchFamily="34" charset="0"/>
              </a:rPr>
              <a:t>Last year alone our customers collectively saved: </a:t>
            </a:r>
          </a:p>
          <a:p>
            <a:pPr>
              <a:spcAft>
                <a:spcPts val="900"/>
              </a:spcAft>
            </a:pPr>
            <a:r>
              <a:rPr lang="en-US" sz="2000" b="1" dirty="0">
                <a:solidFill>
                  <a:srgbClr val="87C525"/>
                </a:solidFill>
                <a:cs typeface="Calibri" panose="020F0502020204030204" pitchFamily="34" charset="0"/>
              </a:rPr>
              <a:t>Millions of pounds off the bottom line and</a:t>
            </a:r>
          </a:p>
          <a:p>
            <a:endParaRPr lang="en-GB" sz="1800" b="0" i="0" u="none" strike="noStrike" baseline="0" dirty="0">
              <a:solidFill>
                <a:srgbClr val="000000"/>
              </a:solidFill>
              <a:latin typeface="Foco"/>
            </a:endParaRPr>
          </a:p>
          <a:p>
            <a:endParaRPr lang="en-GB" dirty="0">
              <a:solidFill>
                <a:srgbClr val="000000"/>
              </a:solidFill>
              <a:latin typeface="Foco"/>
              <a:cs typeface="Calibri" panose="020F0502020204030204" pitchFamily="34" charset="0"/>
            </a:endParaRPr>
          </a:p>
          <a:p>
            <a:endParaRPr lang="en-US" sz="1600" b="1" dirty="0">
              <a:solidFill>
                <a:srgbClr val="764289"/>
              </a:solidFill>
              <a:cs typeface="Calibri" panose="020F0502020204030204" pitchFamily="34" charset="0"/>
            </a:endParaRPr>
          </a:p>
        </p:txBody>
      </p:sp>
      <p:pic>
        <p:nvPicPr>
          <p:cNvPr id="7" name="Picture 6" descr="Graphical user interface&#10;&#10;Description automatically generated">
            <a:extLst>
              <a:ext uri="{FF2B5EF4-FFF2-40B4-BE49-F238E27FC236}">
                <a16:creationId xmlns:a16="http://schemas.microsoft.com/office/drawing/2014/main" id="{D1282E43-EEC8-584F-45F6-796460E59056}"/>
              </a:ext>
            </a:extLst>
          </p:cNvPr>
          <p:cNvPicPr>
            <a:picLocks noChangeAspect="1"/>
          </p:cNvPicPr>
          <p:nvPr/>
        </p:nvPicPr>
        <p:blipFill rotWithShape="1">
          <a:blip r:embed="rId2"/>
          <a:srcRect l="1452" t="11012" r="66582" b="11374"/>
          <a:stretch/>
        </p:blipFill>
        <p:spPr>
          <a:xfrm>
            <a:off x="132528" y="4985328"/>
            <a:ext cx="2804127" cy="1102461"/>
          </a:xfrm>
          <a:prstGeom prst="rect">
            <a:avLst/>
          </a:prstGeom>
        </p:spPr>
      </p:pic>
      <p:pic>
        <p:nvPicPr>
          <p:cNvPr id="8" name="Picture 7" descr="Graphical user interface&#10;&#10;Description automatically generated">
            <a:extLst>
              <a:ext uri="{FF2B5EF4-FFF2-40B4-BE49-F238E27FC236}">
                <a16:creationId xmlns:a16="http://schemas.microsoft.com/office/drawing/2014/main" id="{8BDDE0DD-54C7-1719-446B-4CCE37586E48}"/>
              </a:ext>
            </a:extLst>
          </p:cNvPr>
          <p:cNvPicPr>
            <a:picLocks noChangeAspect="1"/>
          </p:cNvPicPr>
          <p:nvPr/>
        </p:nvPicPr>
        <p:blipFill rotWithShape="1">
          <a:blip r:embed="rId2"/>
          <a:srcRect l="33869" t="11012" r="34165" b="11374"/>
          <a:stretch/>
        </p:blipFill>
        <p:spPr>
          <a:xfrm>
            <a:off x="2804127" y="5011170"/>
            <a:ext cx="2804128" cy="1102461"/>
          </a:xfrm>
          <a:prstGeom prst="rect">
            <a:avLst/>
          </a:prstGeom>
        </p:spPr>
      </p:pic>
      <p:pic>
        <p:nvPicPr>
          <p:cNvPr id="9" name="Picture 8" descr="Graphical user interface&#10;&#10;Description automatically generated">
            <a:extLst>
              <a:ext uri="{FF2B5EF4-FFF2-40B4-BE49-F238E27FC236}">
                <a16:creationId xmlns:a16="http://schemas.microsoft.com/office/drawing/2014/main" id="{7FFD3640-8294-B467-45F2-8CCE3D408285}"/>
              </a:ext>
            </a:extLst>
          </p:cNvPr>
          <p:cNvPicPr>
            <a:picLocks noChangeAspect="1"/>
          </p:cNvPicPr>
          <p:nvPr/>
        </p:nvPicPr>
        <p:blipFill rotWithShape="1">
          <a:blip r:embed="rId2"/>
          <a:srcRect l="65655" t="11012" b="11374"/>
          <a:stretch/>
        </p:blipFill>
        <p:spPr>
          <a:xfrm>
            <a:off x="5440218" y="5000067"/>
            <a:ext cx="3205998" cy="1124668"/>
          </a:xfrm>
          <a:prstGeom prst="rect">
            <a:avLst/>
          </a:prstGeom>
        </p:spPr>
      </p:pic>
      <p:pic>
        <p:nvPicPr>
          <p:cNvPr id="13" name="Picture 12">
            <a:extLst>
              <a:ext uri="{FF2B5EF4-FFF2-40B4-BE49-F238E27FC236}">
                <a16:creationId xmlns:a16="http://schemas.microsoft.com/office/drawing/2014/main" id="{B1DD8EBC-9C63-466A-27DD-B4551DF91945}"/>
              </a:ext>
            </a:extLst>
          </p:cNvPr>
          <p:cNvPicPr>
            <a:picLocks noChangeAspect="1"/>
          </p:cNvPicPr>
          <p:nvPr/>
        </p:nvPicPr>
        <p:blipFill>
          <a:blip r:embed="rId3"/>
          <a:srcRect/>
          <a:stretch/>
        </p:blipFill>
        <p:spPr>
          <a:xfrm>
            <a:off x="6583747" y="970213"/>
            <a:ext cx="5685908" cy="4913746"/>
          </a:xfrm>
          <a:prstGeom prst="rect">
            <a:avLst/>
          </a:prstGeom>
        </p:spPr>
      </p:pic>
    </p:spTree>
    <p:extLst>
      <p:ext uri="{BB962C8B-B14F-4D97-AF65-F5344CB8AC3E}">
        <p14:creationId xmlns:p14="http://schemas.microsoft.com/office/powerpoint/2010/main" val="4273987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8F30AF-A779-47A4-B2A6-D85F5257E854}"/>
              </a:ext>
            </a:extLst>
          </p:cNvPr>
          <p:cNvSpPr>
            <a:spLocks noGrp="1"/>
          </p:cNvSpPr>
          <p:nvPr>
            <p:ph type="body" sz="quarter" idx="10"/>
          </p:nvPr>
        </p:nvSpPr>
        <p:spPr>
          <a:xfrm>
            <a:off x="517093" y="6399346"/>
            <a:ext cx="2488999" cy="243188"/>
          </a:xfrm>
        </p:spPr>
        <p:txBody>
          <a:bodyPr/>
          <a:lstStyle/>
          <a:p>
            <a:endParaRPr lang="en-GB" dirty="0">
              <a:latin typeface="Foco Light" panose="020B0304050202020203" pitchFamily="34" charset="0"/>
            </a:endParaRPr>
          </a:p>
        </p:txBody>
      </p:sp>
      <p:sp>
        <p:nvSpPr>
          <p:cNvPr id="4" name="Title 3">
            <a:extLst>
              <a:ext uri="{FF2B5EF4-FFF2-40B4-BE49-F238E27FC236}">
                <a16:creationId xmlns:a16="http://schemas.microsoft.com/office/drawing/2014/main" id="{E68CA929-3D4D-41B0-8331-AD8406FBF7B9}"/>
              </a:ext>
            </a:extLst>
          </p:cNvPr>
          <p:cNvSpPr>
            <a:spLocks noGrp="1"/>
          </p:cNvSpPr>
          <p:nvPr>
            <p:ph type="title"/>
          </p:nvPr>
        </p:nvSpPr>
        <p:spPr/>
        <p:txBody>
          <a:bodyPr>
            <a:normAutofit fontScale="90000"/>
          </a:bodyPr>
          <a:lstStyle/>
          <a:p>
            <a:r>
              <a:rPr lang="en-GB" b="1" dirty="0">
                <a:solidFill>
                  <a:srgbClr val="57636B"/>
                </a:solidFill>
                <a:latin typeface="+mn-lt"/>
              </a:rPr>
              <a:t>SaveMoneyCutCarbon</a:t>
            </a:r>
          </a:p>
        </p:txBody>
      </p:sp>
      <p:sp>
        <p:nvSpPr>
          <p:cNvPr id="10" name="TextBox 9">
            <a:extLst>
              <a:ext uri="{FF2B5EF4-FFF2-40B4-BE49-F238E27FC236}">
                <a16:creationId xmlns:a16="http://schemas.microsoft.com/office/drawing/2014/main" id="{0BCF7CAD-C3C1-44E8-8ABF-0AC896597A7D}"/>
              </a:ext>
            </a:extLst>
          </p:cNvPr>
          <p:cNvSpPr txBox="1"/>
          <p:nvPr/>
        </p:nvSpPr>
        <p:spPr>
          <a:xfrm>
            <a:off x="517090" y="1640793"/>
            <a:ext cx="11157817" cy="4593565"/>
          </a:xfrm>
          <a:prstGeom prst="rect">
            <a:avLst/>
          </a:prstGeom>
          <a:noFill/>
        </p:spPr>
        <p:txBody>
          <a:bodyPr wrap="square" lIns="91440" tIns="45720" rIns="91440" bIns="45720" rtlCol="0" anchor="t">
            <a:spAutoFit/>
          </a:bodyPr>
          <a:lstStyle/>
          <a:p>
            <a:pPr>
              <a:spcAft>
                <a:spcPts val="900"/>
              </a:spcAft>
            </a:pPr>
            <a:endParaRPr lang="en-US" sz="1600" b="1" dirty="0">
              <a:solidFill>
                <a:srgbClr val="57636B"/>
              </a:solidFill>
              <a:cs typeface="Calibri" panose="020F0502020204030204" pitchFamily="34" charset="0"/>
            </a:endParaRPr>
          </a:p>
          <a:p>
            <a:pPr>
              <a:spcAft>
                <a:spcPts val="900"/>
              </a:spcAft>
            </a:pPr>
            <a:r>
              <a:rPr lang="en-US" sz="1600" b="1" dirty="0">
                <a:solidFill>
                  <a:srgbClr val="57636B"/>
                </a:solidFill>
                <a:latin typeface="Foco"/>
                <a:cs typeface="Calibri" panose="020F0502020204030204" pitchFamily="34" charset="0"/>
              </a:rPr>
              <a:t>ICAEW Members can benefit from our partnership in the workplace and at home by:</a:t>
            </a:r>
          </a:p>
          <a:p>
            <a:pPr>
              <a:spcAft>
                <a:spcPts val="900"/>
              </a:spcAft>
              <a:buClr>
                <a:schemeClr val="accent1"/>
              </a:buClr>
            </a:pPr>
            <a:r>
              <a:rPr lang="en-US" sz="1600" b="1" dirty="0">
                <a:solidFill>
                  <a:srgbClr val="87C525"/>
                </a:solidFill>
                <a:latin typeface="Foco"/>
                <a:cs typeface="Calibri" panose="020F0502020204030204" pitchFamily="34" charset="0"/>
              </a:rPr>
              <a:t>Reducing the carbon footprint &amp; running costs of your buildings </a:t>
            </a:r>
            <a:r>
              <a:rPr lang="en-US" sz="1600" dirty="0">
                <a:solidFill>
                  <a:srgbClr val="57636B"/>
                </a:solidFill>
                <a:latin typeface="Foco"/>
                <a:cs typeface="Calibri" panose="020F0502020204030204" pitchFamily="34" charset="0"/>
              </a:rPr>
              <a:t>- We provide a complete end-to-end </a:t>
            </a:r>
            <a:r>
              <a:rPr lang="en-US" sz="1600" dirty="0" err="1">
                <a:solidFill>
                  <a:srgbClr val="57636B"/>
                </a:solidFill>
                <a:latin typeface="Foco"/>
                <a:cs typeface="Calibri" panose="020F0502020204030204" pitchFamily="34" charset="0"/>
              </a:rPr>
              <a:t>Decarbonisation</a:t>
            </a:r>
            <a:r>
              <a:rPr lang="en-US" sz="1600" dirty="0">
                <a:solidFill>
                  <a:srgbClr val="57636B"/>
                </a:solidFill>
                <a:latin typeface="Foco"/>
                <a:cs typeface="Calibri" panose="020F0502020204030204" pitchFamily="34" charset="0"/>
              </a:rPr>
              <a:t> service. </a:t>
            </a:r>
            <a:r>
              <a:rPr lang="en-US" sz="1600" b="1" dirty="0">
                <a:solidFill>
                  <a:srgbClr val="7030A0"/>
                </a:solidFill>
                <a:latin typeface="Foco"/>
                <a:cs typeface="Calibri" panose="020F0502020204030204" pitchFamily="34" charset="0"/>
              </a:rPr>
              <a:t>ICAEW members can access a free call with one of our IEMA qualified Carbon Mentors </a:t>
            </a:r>
            <a:r>
              <a:rPr lang="en-US" sz="1600" dirty="0">
                <a:solidFill>
                  <a:srgbClr val="57636B"/>
                </a:solidFill>
                <a:latin typeface="Foco"/>
                <a:cs typeface="Calibri" panose="020F0502020204030204" pitchFamily="34" charset="0"/>
              </a:rPr>
              <a:t>to assess your </a:t>
            </a:r>
            <a:r>
              <a:rPr lang="en-US" sz="1600" dirty="0" err="1">
                <a:solidFill>
                  <a:srgbClr val="57636B"/>
                </a:solidFill>
                <a:latin typeface="Foco"/>
                <a:cs typeface="Calibri" panose="020F0502020204030204" pitchFamily="34" charset="0"/>
              </a:rPr>
              <a:t>decarbonisation</a:t>
            </a:r>
            <a:r>
              <a:rPr lang="en-US" sz="1600" dirty="0">
                <a:solidFill>
                  <a:srgbClr val="57636B"/>
                </a:solidFill>
                <a:latin typeface="Foco"/>
                <a:cs typeface="Calibri" panose="020F0502020204030204" pitchFamily="34" charset="0"/>
              </a:rPr>
              <a:t> aims. After this you can opt for an audit of your buildings to identify energy and water savings or a carbon roadmap before we recommend retrofit projects based on payback and ROI. </a:t>
            </a:r>
            <a:r>
              <a:rPr lang="en-US" sz="1600" b="1" dirty="0">
                <a:solidFill>
                  <a:srgbClr val="87C525"/>
                </a:solidFill>
                <a:latin typeface="Foco"/>
                <a:cs typeface="Calibri" panose="020F0502020204030204" pitchFamily="34" charset="0"/>
              </a:rPr>
              <a:t>Book at www.savemoneycutcarbon.com/icaew</a:t>
            </a:r>
          </a:p>
          <a:p>
            <a:pPr>
              <a:spcAft>
                <a:spcPts val="900"/>
              </a:spcAft>
              <a:buClr>
                <a:schemeClr val="accent1"/>
              </a:buClr>
            </a:pPr>
            <a:endParaRPr lang="en-US" sz="1600" b="1" dirty="0">
              <a:solidFill>
                <a:srgbClr val="87C525"/>
              </a:solidFill>
              <a:latin typeface="Foco"/>
              <a:cs typeface="Calibri"/>
            </a:endParaRPr>
          </a:p>
          <a:p>
            <a:pPr>
              <a:spcAft>
                <a:spcPts val="900"/>
              </a:spcAft>
              <a:buClr>
                <a:schemeClr val="accent1"/>
              </a:buClr>
            </a:pPr>
            <a:r>
              <a:rPr lang="en-US" sz="1600" b="1" dirty="0">
                <a:solidFill>
                  <a:srgbClr val="87C525"/>
                </a:solidFill>
                <a:latin typeface="Foco"/>
                <a:cs typeface="Calibri"/>
              </a:rPr>
              <a:t>Adding value to your B2B clients &amp; supply chain </a:t>
            </a:r>
            <a:r>
              <a:rPr lang="en-US" sz="1600" dirty="0">
                <a:solidFill>
                  <a:srgbClr val="57636B"/>
                </a:solidFill>
                <a:latin typeface="Foco"/>
                <a:cs typeface="Calibri" panose="020F0502020204030204" pitchFamily="34" charset="0"/>
              </a:rPr>
              <a:t>- We can offer your clients or your supply chain </a:t>
            </a:r>
            <a:r>
              <a:rPr lang="en-US" sz="1600" b="1" dirty="0">
                <a:solidFill>
                  <a:srgbClr val="7030A0"/>
                </a:solidFill>
                <a:latin typeface="Foco"/>
                <a:cs typeface="Calibri" panose="020F0502020204030204" pitchFamily="34" charset="0"/>
              </a:rPr>
              <a:t>a free call with a Carbon Mentor </a:t>
            </a:r>
            <a:r>
              <a:rPr lang="en-US" sz="1600" dirty="0">
                <a:solidFill>
                  <a:srgbClr val="57636B"/>
                </a:solidFill>
                <a:latin typeface="Foco"/>
                <a:cs typeface="Calibri" panose="020F0502020204030204" pitchFamily="34" charset="0"/>
              </a:rPr>
              <a:t>on your behalf at no cost to yourself. Find out more here: </a:t>
            </a:r>
            <a:r>
              <a:rPr lang="en-GB" sz="1600" b="1" dirty="0">
                <a:solidFill>
                  <a:srgbClr val="87C525"/>
                </a:solidFill>
                <a:latin typeface="Foco"/>
                <a:cs typeface="Calibri" panose="020F0502020204030204" pitchFamily="34" charset="0"/>
              </a:rPr>
              <a:t>www.savemoneycutcarbon.com/icaew-find-out-more</a:t>
            </a:r>
            <a:endParaRPr lang="en-US" sz="1600" b="1" dirty="0">
              <a:solidFill>
                <a:srgbClr val="87C525"/>
              </a:solidFill>
              <a:latin typeface="Foco"/>
              <a:cs typeface="Calibri"/>
            </a:endParaRPr>
          </a:p>
          <a:p>
            <a:pPr>
              <a:spcAft>
                <a:spcPts val="900"/>
              </a:spcAft>
              <a:buClr>
                <a:schemeClr val="accent1"/>
              </a:buClr>
            </a:pPr>
            <a:endParaRPr lang="en-US" sz="1600" b="1" dirty="0">
              <a:solidFill>
                <a:srgbClr val="87C525"/>
              </a:solidFill>
              <a:latin typeface="Foco"/>
              <a:cs typeface="Calibri"/>
            </a:endParaRPr>
          </a:p>
          <a:p>
            <a:pPr>
              <a:spcAft>
                <a:spcPts val="900"/>
              </a:spcAft>
              <a:buClr>
                <a:schemeClr val="accent1"/>
              </a:buClr>
            </a:pPr>
            <a:r>
              <a:rPr lang="en-US" sz="1600" b="1" dirty="0">
                <a:solidFill>
                  <a:srgbClr val="87C525"/>
                </a:solidFill>
                <a:latin typeface="Foco"/>
                <a:cs typeface="Calibri"/>
              </a:rPr>
              <a:t>Eco-friendly swaps for your home</a:t>
            </a:r>
            <a:r>
              <a:rPr lang="en-US" sz="1600" dirty="0">
                <a:solidFill>
                  <a:srgbClr val="57636B"/>
                </a:solidFill>
                <a:latin typeface="Foco"/>
                <a:cs typeface="Calibri" panose="020F0502020204030204" pitchFamily="34" charset="0"/>
              </a:rPr>
              <a:t> – Download our app (search SaveMoneyCutCarbon Home on the App Store or Google Play) and visit our Swap Shop for planet friendly products you can use in your home which will also help reduce your domestic energy and water bills. </a:t>
            </a:r>
            <a:r>
              <a:rPr lang="en-US" sz="1600" b="1" dirty="0">
                <a:solidFill>
                  <a:srgbClr val="7030A0"/>
                </a:solidFill>
                <a:latin typeface="Foco"/>
                <a:cs typeface="Calibri" panose="020F0502020204030204" pitchFamily="34" charset="0"/>
              </a:rPr>
              <a:t>ICAEW Members receive a 10% discount when they join our Home Club </a:t>
            </a:r>
            <a:r>
              <a:rPr lang="en-US" sz="1600" dirty="0">
                <a:solidFill>
                  <a:srgbClr val="57636B"/>
                </a:solidFill>
                <a:latin typeface="Foco"/>
                <a:cs typeface="Calibri" panose="020F0502020204030204" pitchFamily="34" charset="0"/>
              </a:rPr>
              <a:t>giving them unbeatable pricing and free delivery. Enter code ICAEWHC-DIS50 at checkout and find out more here: </a:t>
            </a:r>
            <a:r>
              <a:rPr lang="en-US" sz="1600" b="1" dirty="0">
                <a:solidFill>
                  <a:srgbClr val="87C525"/>
                </a:solidFill>
                <a:latin typeface="Foco"/>
                <a:cs typeface="Calibri" panose="020F0502020204030204" pitchFamily="34" charset="0"/>
              </a:rPr>
              <a:t>www.savemoneycutcarbon.com/supporting-icaew-members</a:t>
            </a:r>
          </a:p>
        </p:txBody>
      </p:sp>
      <p:pic>
        <p:nvPicPr>
          <p:cNvPr id="6" name="Picture 5" descr="Graphical user interface, application&#10;&#10;Description automatically generated with medium confidence">
            <a:extLst>
              <a:ext uri="{FF2B5EF4-FFF2-40B4-BE49-F238E27FC236}">
                <a16:creationId xmlns:a16="http://schemas.microsoft.com/office/drawing/2014/main" id="{7A956A68-0CA6-85CA-A6B1-65933457A3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1064" y="427375"/>
            <a:ext cx="4443843" cy="1555345"/>
          </a:xfrm>
          <a:prstGeom prst="rect">
            <a:avLst/>
          </a:prstGeom>
        </p:spPr>
      </p:pic>
      <p:sp>
        <p:nvSpPr>
          <p:cNvPr id="9" name="Text Placeholder 8">
            <a:extLst>
              <a:ext uri="{FF2B5EF4-FFF2-40B4-BE49-F238E27FC236}">
                <a16:creationId xmlns:a16="http://schemas.microsoft.com/office/drawing/2014/main" id="{0C760DEC-8A88-BA17-2BFE-B1FC4054A6CF}"/>
              </a:ext>
            </a:extLst>
          </p:cNvPr>
          <p:cNvSpPr>
            <a:spLocks noGrp="1"/>
          </p:cNvSpPr>
          <p:nvPr>
            <p:ph type="body" sz="half" idx="2"/>
          </p:nvPr>
        </p:nvSpPr>
        <p:spPr/>
        <p:txBody>
          <a:bodyPr/>
          <a:lstStyle/>
          <a:p>
            <a:r>
              <a:rPr lang="en-GB" sz="1400" b="1" dirty="0">
                <a:solidFill>
                  <a:srgbClr val="87C525"/>
                </a:solidFill>
                <a:latin typeface="+mn-lt"/>
                <a:ea typeface="+mn-ea"/>
                <a:cs typeface="Calibri" panose="020F0502020204030204" pitchFamily="34" charset="0"/>
              </a:rPr>
              <a:t>Member Rewards Discounts for ICAEW Members:</a:t>
            </a:r>
          </a:p>
        </p:txBody>
      </p:sp>
    </p:spTree>
    <p:extLst>
      <p:ext uri="{BB962C8B-B14F-4D97-AF65-F5344CB8AC3E}">
        <p14:creationId xmlns:p14="http://schemas.microsoft.com/office/powerpoint/2010/main" val="3412560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9603</TotalTime>
  <Words>340</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Foco</vt:lpstr>
      <vt:lpstr>Foco Light</vt:lpstr>
      <vt:lpstr>Office Theme</vt:lpstr>
      <vt:lpstr>SaveMoneyCutCarbon</vt:lpstr>
      <vt:lpstr>SaveMoneyCutCarbon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Allardyce AIEMA</dc:creator>
  <cp:lastModifiedBy>Sarah Reay</cp:lastModifiedBy>
  <cp:revision>3</cp:revision>
  <dcterms:created xsi:type="dcterms:W3CDTF">2022-08-02T15:50:37Z</dcterms:created>
  <dcterms:modified xsi:type="dcterms:W3CDTF">2022-08-09T08:11:17Z</dcterms:modified>
</cp:coreProperties>
</file>